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04" r:id="rId3"/>
    <p:sldId id="306" r:id="rId4"/>
    <p:sldId id="332" r:id="rId5"/>
    <p:sldId id="305" r:id="rId6"/>
    <p:sldId id="303" r:id="rId7"/>
    <p:sldId id="331" r:id="rId8"/>
    <p:sldId id="333" r:id="rId9"/>
    <p:sldId id="334" r:id="rId10"/>
    <p:sldId id="335" r:id="rId11"/>
    <p:sldId id="336" r:id="rId12"/>
    <p:sldId id="337" r:id="rId13"/>
    <p:sldId id="338" r:id="rId14"/>
    <p:sldId id="339" r:id="rId15"/>
    <p:sldId id="340" r:id="rId16"/>
    <p:sldId id="330" r:id="rId17"/>
    <p:sldId id="350" r:id="rId18"/>
    <p:sldId id="351" r:id="rId19"/>
    <p:sldId id="352" r:id="rId20"/>
    <p:sldId id="353" r:id="rId21"/>
    <p:sldId id="354" r:id="rId22"/>
    <p:sldId id="319" r:id="rId23"/>
    <p:sldId id="355" r:id="rId24"/>
    <p:sldId id="34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5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autoAdjust="0"/>
    <p:restoredTop sz="94660"/>
  </p:normalViewPr>
  <p:slideViewPr>
    <p:cSldViewPr>
      <p:cViewPr>
        <p:scale>
          <a:sx n="75" d="100"/>
          <a:sy n="75" d="100"/>
        </p:scale>
        <p:origin x="-1445" y="-18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4EB14F-6827-48AA-97DC-580510C43583}" type="datetimeFigureOut">
              <a:rPr lang="en-IN" smtClean="0"/>
              <a:pPr/>
              <a:t>26-07-2023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6464F3-E555-4192-92DF-661536CE0E99}" type="slidenum">
              <a:rPr lang="en-IN" smtClean="0"/>
              <a:pPr/>
              <a:t>‹#›</a:t>
            </a:fld>
            <a:endParaRPr lang="en-IN"/>
          </a:p>
        </p:txBody>
      </p:sp>
    </p:spTree>
    <p:extLst>
      <p:ext uri="{BB962C8B-B14F-4D97-AF65-F5344CB8AC3E}">
        <p14:creationId xmlns:p14="http://schemas.microsoft.com/office/powerpoint/2010/main" val="1623123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5" name="Date Placeholder 3"/>
          <p:cNvSpPr>
            <a:spLocks noGrp="1"/>
          </p:cNvSpPr>
          <p:nvPr>
            <p:ph type="dt" sz="half" idx="2"/>
          </p:nvPr>
        </p:nvSpPr>
        <p:spPr>
          <a:xfrm>
            <a:off x="457200" y="6356350"/>
            <a:ext cx="5122912" cy="36512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IN" dirty="0"/>
              <a:t>© LPU :: BTY100 Biology for Engineers :: </a:t>
            </a:r>
            <a:r>
              <a:rPr lang="en-IN" dirty="0" err="1"/>
              <a:t>Dr.</a:t>
            </a:r>
            <a:r>
              <a:rPr lang="en-IN" dirty="0"/>
              <a:t> </a:t>
            </a:r>
            <a:r>
              <a:rPr lang="en-IN" dirty="0" err="1"/>
              <a:t>Lovi</a:t>
            </a:r>
            <a:r>
              <a:rPr lang="en-IN" dirty="0"/>
              <a:t> Raj Gupta</a:t>
            </a:r>
          </a:p>
        </p:txBody>
      </p:sp>
    </p:spTree>
    <p:extLst>
      <p:ext uri="{BB962C8B-B14F-4D97-AF65-F5344CB8AC3E}">
        <p14:creationId xmlns:p14="http://schemas.microsoft.com/office/powerpoint/2010/main" val="214970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48987D6-D80F-46E3-9853-4121B85FC697}" type="datetimeFigureOut">
              <a:rPr lang="en-IN" smtClean="0"/>
              <a:pPr/>
              <a:t>26-07-2023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1942699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48987D6-D80F-46E3-9853-4121B85FC697}" type="datetimeFigureOut">
              <a:rPr lang="en-IN" smtClean="0"/>
              <a:pPr/>
              <a:t>26-07-2023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217850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p:cNvSpPr>
            <a:spLocks noGrp="1"/>
          </p:cNvSpPr>
          <p:nvPr>
            <p:ph type="dt" sz="half" idx="2"/>
          </p:nvPr>
        </p:nvSpPr>
        <p:spPr>
          <a:xfrm>
            <a:off x="457200" y="6356350"/>
            <a:ext cx="5122912" cy="36512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IN" dirty="0"/>
              <a:t>© LPU :: BTY100 Biology for Engineers :: </a:t>
            </a:r>
            <a:r>
              <a:rPr lang="en-IN" dirty="0" err="1"/>
              <a:t>Dr.</a:t>
            </a:r>
            <a:r>
              <a:rPr lang="en-IN" dirty="0"/>
              <a:t> </a:t>
            </a:r>
            <a:r>
              <a:rPr lang="en-IN" dirty="0" err="1"/>
              <a:t>Lovi</a:t>
            </a:r>
            <a:r>
              <a:rPr lang="en-IN" dirty="0"/>
              <a:t> Raj Gupta</a:t>
            </a:r>
          </a:p>
        </p:txBody>
      </p:sp>
    </p:spTree>
    <p:extLst>
      <p:ext uri="{BB962C8B-B14F-4D97-AF65-F5344CB8AC3E}">
        <p14:creationId xmlns:p14="http://schemas.microsoft.com/office/powerpoint/2010/main" val="259190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8987D6-D80F-46E3-9853-4121B85FC697}" type="datetimeFigureOut">
              <a:rPr lang="en-IN" smtClean="0"/>
              <a:pPr/>
              <a:t>26-07-2023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292981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48987D6-D80F-46E3-9853-4121B85FC697}" type="datetimeFigureOut">
              <a:rPr lang="en-IN" smtClean="0"/>
              <a:pPr/>
              <a:t>26-07-2023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215769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48987D6-D80F-46E3-9853-4121B85FC697}" type="datetimeFigureOut">
              <a:rPr lang="en-IN" smtClean="0"/>
              <a:pPr/>
              <a:t>26-07-2023</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17535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48987D6-D80F-46E3-9853-4121B85FC697}" type="datetimeFigureOut">
              <a:rPr lang="en-IN" smtClean="0"/>
              <a:pPr/>
              <a:t>26-07-2023</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393023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8987D6-D80F-46E3-9853-4121B85FC697}" type="datetimeFigureOut">
              <a:rPr lang="en-IN" smtClean="0"/>
              <a:pPr/>
              <a:t>26-07-2023</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1457040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8987D6-D80F-46E3-9853-4121B85FC697}" type="datetimeFigureOut">
              <a:rPr lang="en-IN" smtClean="0"/>
              <a:pPr/>
              <a:t>26-07-2023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42558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8987D6-D80F-46E3-9853-4121B85FC697}" type="datetimeFigureOut">
              <a:rPr lang="en-IN" smtClean="0"/>
              <a:pPr/>
              <a:t>26-07-2023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CEB5B91-018E-4E07-A4CE-3CEC5B2BF7B0}" type="slidenum">
              <a:rPr lang="en-IN" smtClean="0"/>
              <a:pPr/>
              <a:t>‹#›</a:t>
            </a:fld>
            <a:endParaRPr lang="en-IN"/>
          </a:p>
        </p:txBody>
      </p:sp>
    </p:spTree>
    <p:extLst>
      <p:ext uri="{BB962C8B-B14F-4D97-AF65-F5344CB8AC3E}">
        <p14:creationId xmlns:p14="http://schemas.microsoft.com/office/powerpoint/2010/main" val="3416168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5122912" cy="36512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IN" dirty="0"/>
              <a:t>© LPU :: BTY100 Biology for Engineers :: </a:t>
            </a:r>
            <a:r>
              <a:rPr lang="en-IN" dirty="0" err="1"/>
              <a:t>Dr.</a:t>
            </a:r>
            <a:r>
              <a:rPr lang="en-IN" dirty="0"/>
              <a:t> </a:t>
            </a:r>
            <a:r>
              <a:rPr lang="en-IN" dirty="0" err="1"/>
              <a:t>Lovi</a:t>
            </a:r>
            <a:r>
              <a:rPr lang="en-IN" dirty="0"/>
              <a:t> Raj Gupta</a:t>
            </a:r>
          </a:p>
        </p:txBody>
      </p:sp>
    </p:spTree>
    <p:extLst>
      <p:ext uri="{BB962C8B-B14F-4D97-AF65-F5344CB8AC3E}">
        <p14:creationId xmlns:p14="http://schemas.microsoft.com/office/powerpoint/2010/main" val="1390349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hyperlink" Target="http://www.sonystyle.com/webapp/wcs/stores/servlet/ProductDisplay?catalogId=10551&amp;storeId=10151&amp;productId=8198552921665200469&amp;langId=-1" TargetMode="Externa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hyperlink" Target="http://www.evolution.com/products/lanehawk/" TargetMode="External"/><Relationship Id="rId5" Type="http://schemas.openxmlformats.org/officeDocument/2006/relationships/image" Target="../media/image17.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oleObject" Target="../embeddings/oleObject12.bin"/><Relationship Id="rId7" Type="http://schemas.openxmlformats.org/officeDocument/2006/relationships/hyperlink" Target="http://en.wikipedia.org/wiki/Afghan_Girl_(photo)" TargetMode="Externa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hyperlink" Target="http://www.cl.cam.ac.uk/~jgd1000/afghan.html" TargetMode="External"/><Relationship Id="rId5" Type="http://schemas.openxmlformats.org/officeDocument/2006/relationships/image" Target="../media/image18.jpeg"/><Relationship Id="rId4" Type="http://schemas.openxmlformats.org/officeDocument/2006/relationships/image" Target="../media/image1.png"/><Relationship Id="rId9" Type="http://schemas.openxmlformats.org/officeDocument/2006/relationships/image" Target="../media/image20.jpe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oleObject" Target="../embeddings/oleObject13.bin"/><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png"/><Relationship Id="rId9" Type="http://schemas.openxmlformats.org/officeDocument/2006/relationships/hyperlink" Target="http://www.sensiblevision.com/" TargetMode="Externa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hyperlink" Target="http://www.mobileye.com/" TargetMode="External"/><Relationship Id="rId5" Type="http://schemas.openxmlformats.org/officeDocument/2006/relationships/image" Target="../media/image2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png"/><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hyperlink" Target="https://onlinecourses.nptel.ac.in/noc23_cs77/preview"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6.bin"/><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hyperlink" Target="http://en.wikipedia.org/wiki/Automatic_number_plate_recognition" TargetMode="External"/><Relationship Id="rId3" Type="http://schemas.openxmlformats.org/officeDocument/2006/relationships/oleObject" Target="../embeddings/oleObject8.bin"/><Relationship Id="rId7" Type="http://schemas.openxmlformats.org/officeDocument/2006/relationships/hyperlink" Target="http://www.research.att.com/~yann" TargetMode="Externa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4.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204864"/>
            <a:ext cx="8856984" cy="1470025"/>
          </a:xfrm>
        </p:spPr>
        <p:txBody>
          <a:bodyPr>
            <a:noAutofit/>
          </a:bodyPr>
          <a:lstStyle/>
          <a:p>
            <a:r>
              <a:rPr lang="en-US" sz="5400" dirty="0" smtClean="0">
                <a:solidFill>
                  <a:schemeClr val="tx2">
                    <a:lumMod val="50000"/>
                  </a:schemeClr>
                </a:solidFill>
                <a:latin typeface="Broadway" pitchFamily="82" charset="0"/>
              </a:rPr>
              <a:t>INT345</a:t>
            </a:r>
            <a:r>
              <a:rPr lang="en-US" sz="5400" dirty="0">
                <a:solidFill>
                  <a:schemeClr val="tx2">
                    <a:lumMod val="50000"/>
                  </a:schemeClr>
                </a:solidFill>
                <a:latin typeface="Broadway" pitchFamily="82" charset="0"/>
              </a:rPr>
              <a:t/>
            </a:r>
            <a:br>
              <a:rPr lang="en-US" sz="5400" dirty="0">
                <a:solidFill>
                  <a:schemeClr val="tx2">
                    <a:lumMod val="50000"/>
                  </a:schemeClr>
                </a:solidFill>
                <a:latin typeface="Broadway" pitchFamily="82" charset="0"/>
              </a:rPr>
            </a:br>
            <a:r>
              <a:rPr lang="en-US" sz="4000" dirty="0" smtClean="0">
                <a:solidFill>
                  <a:schemeClr val="tx2">
                    <a:lumMod val="50000"/>
                  </a:schemeClr>
                </a:solidFill>
                <a:latin typeface="Broadway" pitchFamily="82" charset="0"/>
              </a:rPr>
              <a:t>Computer Vision</a:t>
            </a:r>
            <a:endParaRPr lang="en-IN" sz="5400" dirty="0">
              <a:solidFill>
                <a:schemeClr val="tx2">
                  <a:lumMod val="50000"/>
                </a:schemeClr>
              </a:solidFill>
              <a:latin typeface="Broadway" pitchFamily="82"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0348292"/>
              </p:ext>
            </p:extLst>
          </p:nvPr>
        </p:nvGraphicFramePr>
        <p:xfrm>
          <a:off x="7391400" y="85725"/>
          <a:ext cx="1676400" cy="678979"/>
        </p:xfrm>
        <a:graphic>
          <a:graphicData uri="http://schemas.openxmlformats.org/presentationml/2006/ole">
            <mc:AlternateContent xmlns:mc="http://schemas.openxmlformats.org/markup-compatibility/2006">
              <mc:Choice xmlns:v="urn:schemas-microsoft-com:vml" Requires="v">
                <p:oleObj spid="_x0000_s1177" r:id="rId3" imgW="13937020" imgH="5409524" progId="">
                  <p:embed/>
                </p:oleObj>
              </mc:Choice>
              <mc:Fallback>
                <p:oleObj r:id="rId3" imgW="13937020" imgH="5409524" progId="">
                  <p:embed/>
                  <p:pic>
                    <p:nvPicPr>
                      <p:cNvPr id="0" name="Picture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89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Straight Connector 5"/>
          <p:cNvCxnSpPr/>
          <p:nvPr/>
        </p:nvCxnSpPr>
        <p:spPr>
          <a:xfrm>
            <a:off x="1043608" y="3789040"/>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3822852" y="3918247"/>
            <a:ext cx="1770356" cy="461665"/>
          </a:xfrm>
          <a:prstGeom prst="rect">
            <a:avLst/>
          </a:prstGeom>
          <a:noFill/>
        </p:spPr>
        <p:txBody>
          <a:bodyPr wrap="none" rtlCol="0">
            <a:spAutoFit/>
          </a:bodyPr>
          <a:lstStyle/>
          <a:p>
            <a:r>
              <a:rPr lang="en-US" sz="2400" dirty="0">
                <a:solidFill>
                  <a:schemeClr val="accent1">
                    <a:lumMod val="75000"/>
                  </a:schemeClr>
                </a:solidFill>
                <a:latin typeface="Arial Rounded MT Bold" pitchFamily="34" charset="0"/>
              </a:rPr>
              <a:t>Lecture #0</a:t>
            </a:r>
            <a:endParaRPr lang="en-IN" sz="2400" dirty="0">
              <a:solidFill>
                <a:schemeClr val="accent1">
                  <a:lumMod val="75000"/>
                </a:schemeClr>
              </a:solidFill>
              <a:latin typeface="Arial Rounded MT Bold" pitchFamily="34" charset="0"/>
            </a:endParaRPr>
          </a:p>
        </p:txBody>
      </p:sp>
      <p:sp>
        <p:nvSpPr>
          <p:cNvPr id="7" name="Subtitle 6"/>
          <p:cNvSpPr>
            <a:spLocks noGrp="1"/>
          </p:cNvSpPr>
          <p:nvPr>
            <p:ph type="subTitle" idx="1"/>
          </p:nvPr>
        </p:nvSpPr>
        <p:spPr>
          <a:xfrm>
            <a:off x="1043608" y="4379912"/>
            <a:ext cx="7056784" cy="1752600"/>
          </a:xfrm>
        </p:spPr>
        <p:txBody>
          <a:bodyPr/>
          <a:lstStyle/>
          <a:p>
            <a:r>
              <a:rPr lang="en-US" dirty="0"/>
              <a:t>Agenda, Roadmap &amp; Expectations</a:t>
            </a:r>
            <a:endParaRPr lang="en-IN" dirty="0"/>
          </a:p>
        </p:txBody>
      </p:sp>
      <p:sp>
        <p:nvSpPr>
          <p:cNvPr id="3" name="AutoShape 147" descr="What Is Computer Vision: Applications, Benefits and How to Learn I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72" name="Picture 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839" y="4953000"/>
            <a:ext cx="187910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6126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b="1" dirty="0">
                <a:solidFill>
                  <a:srgbClr val="C00000"/>
                </a:solidFill>
              </a:rPr>
              <a:t> Smile </a:t>
            </a:r>
            <a:r>
              <a:rPr lang="en-US" sz="4800" b="1" dirty="0" smtClean="0">
                <a:solidFill>
                  <a:srgbClr val="C00000"/>
                </a:solidFill>
              </a:rPr>
              <a:t>detection</a:t>
            </a:r>
            <a:endParaRPr lang="en-IN" sz="4800" b="1"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8630"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8837" y="2498725"/>
            <a:ext cx="7443787" cy="3240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5024" y="1447800"/>
            <a:ext cx="7467600" cy="1050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Rectangle 5"/>
          <p:cNvSpPr>
            <a:spLocks noChangeArrowheads="1"/>
          </p:cNvSpPr>
          <p:nvPr/>
        </p:nvSpPr>
        <p:spPr bwMode="auto">
          <a:xfrm>
            <a:off x="1876425" y="6275061"/>
            <a:ext cx="5410753"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1" dirty="0">
                <a:solidFill>
                  <a:srgbClr val="FF0000"/>
                </a:solidFill>
                <a:latin typeface="Arial" charset="0"/>
                <a:ea typeface="DejaVu Sans" charset="0"/>
                <a:cs typeface="DejaVu Sans" charset="0"/>
                <a:hlinkClick r:id="rId7"/>
              </a:rPr>
              <a:t>Sony Cyber-shot® T70 Digital Still Camera </a:t>
            </a:r>
          </a:p>
        </p:txBody>
      </p:sp>
    </p:spTree>
    <p:extLst>
      <p:ext uri="{BB962C8B-B14F-4D97-AF65-F5344CB8AC3E}">
        <p14:creationId xmlns:p14="http://schemas.microsoft.com/office/powerpoint/2010/main" val="3960792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solidFill>
                  <a:srgbClr val="C00000"/>
                </a:solidFill>
              </a:rPr>
              <a:t>Object recognition (in supermarkets)</a:t>
            </a: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9657"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477" y="1447800"/>
            <a:ext cx="2774950" cy="3295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Rectangle 4"/>
          <p:cNvSpPr>
            <a:spLocks noChangeArrowheads="1"/>
          </p:cNvSpPr>
          <p:nvPr/>
        </p:nvSpPr>
        <p:spPr bwMode="auto">
          <a:xfrm>
            <a:off x="307975" y="4944161"/>
            <a:ext cx="8455025" cy="15718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err="1">
                <a:solidFill>
                  <a:srgbClr val="FF0000"/>
                </a:solidFill>
                <a:latin typeface="Arial" charset="0"/>
                <a:ea typeface="DejaVu Sans" charset="0"/>
                <a:cs typeface="DejaVu Sans" charset="0"/>
                <a:hlinkClick r:id="rId6"/>
              </a:rPr>
              <a:t>LaneHawk</a:t>
            </a:r>
            <a:r>
              <a:rPr lang="en-US" sz="1600" b="1" dirty="0">
                <a:solidFill>
                  <a:srgbClr val="FF0000"/>
                </a:solidFill>
                <a:latin typeface="Arial" charset="0"/>
                <a:ea typeface="DejaVu Sans" charset="0"/>
                <a:cs typeface="DejaVu Sans" charset="0"/>
                <a:hlinkClick r:id="rId6"/>
              </a:rPr>
              <a:t> by </a:t>
            </a:r>
            <a:r>
              <a:rPr lang="en-US" sz="1600" b="1" dirty="0" err="1">
                <a:solidFill>
                  <a:srgbClr val="FF0000"/>
                </a:solidFill>
                <a:latin typeface="Arial" charset="0"/>
                <a:ea typeface="DejaVu Sans" charset="0"/>
                <a:cs typeface="DejaVu Sans" charset="0"/>
                <a:hlinkClick r:id="rId6"/>
              </a:rPr>
              <a:t>EvolutionRobotics</a:t>
            </a:r>
            <a:endParaRPr lang="en-US" sz="1600" b="1" dirty="0">
              <a:solidFill>
                <a:srgbClr val="FF0000"/>
              </a:solidFill>
              <a:latin typeface="Arial" charset="0"/>
              <a:ea typeface="DejaVu Sans" charset="0"/>
              <a:cs typeface="DejaVu Sans" charset="0"/>
              <a:hlinkClick r:id="rId6"/>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a:solidFill>
                  <a:srgbClr val="FF0000"/>
                </a:solidFill>
                <a:latin typeface="Arial" charset="0"/>
                <a:ea typeface="DejaVu Sans" charset="0"/>
                <a:cs typeface="DejaVu Sans"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a:t>
            </a:r>
            <a:r>
              <a:rPr lang="en-US" sz="1600" b="1" dirty="0" err="1">
                <a:solidFill>
                  <a:srgbClr val="FF0000"/>
                </a:solidFill>
                <a:latin typeface="Arial" charset="0"/>
                <a:ea typeface="DejaVu Sans" charset="0"/>
                <a:cs typeface="DejaVu Sans" charset="0"/>
              </a:rPr>
              <a:t>LaneHawk,you</a:t>
            </a:r>
            <a:r>
              <a:rPr lang="en-US" sz="1600" b="1" dirty="0">
                <a:solidFill>
                  <a:srgbClr val="FF0000"/>
                </a:solidFill>
                <a:latin typeface="Arial" charset="0"/>
                <a:ea typeface="DejaVu Sans" charset="0"/>
                <a:cs typeface="DejaVu Sans" charset="0"/>
              </a:rPr>
              <a:t> are assured to get paid for it… “</a:t>
            </a:r>
          </a:p>
        </p:txBody>
      </p:sp>
    </p:spTree>
    <p:extLst>
      <p:ext uri="{BB962C8B-B14F-4D97-AF65-F5344CB8AC3E}">
        <p14:creationId xmlns:p14="http://schemas.microsoft.com/office/powerpoint/2010/main" val="2778387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b="1" dirty="0">
                <a:solidFill>
                  <a:srgbClr val="C00000"/>
                </a:solidFill>
              </a:rPr>
              <a:t>Vision-based biometrics</a:t>
            </a: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0679"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371600"/>
            <a:ext cx="3810000" cy="2847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tangle 5"/>
          <p:cNvSpPr>
            <a:spLocks noChangeArrowheads="1"/>
          </p:cNvSpPr>
          <p:nvPr/>
        </p:nvSpPr>
        <p:spPr bwMode="auto">
          <a:xfrm>
            <a:off x="0" y="4311908"/>
            <a:ext cx="9144000"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a:solidFill>
                  <a:srgbClr val="FF0000"/>
                </a:solidFill>
                <a:latin typeface="Arial" charset="0"/>
                <a:ea typeface="DejaVu Sans" charset="0"/>
                <a:cs typeface="DejaVu Sans" charset="0"/>
              </a:rPr>
              <a:t>“</a:t>
            </a:r>
            <a:r>
              <a:rPr lang="en-US" b="1" i="1" dirty="0">
                <a:solidFill>
                  <a:srgbClr val="FF0000"/>
                </a:solidFill>
                <a:latin typeface="Arial" charset="0"/>
                <a:ea typeface="DejaVu Sans" charset="0"/>
                <a:cs typeface="DejaVu Sans" charset="0"/>
              </a:rPr>
              <a:t>How the Afghan Girl was Identified by Her Iris Patterns</a:t>
            </a:r>
            <a:r>
              <a:rPr lang="en-US" b="1" dirty="0">
                <a:solidFill>
                  <a:srgbClr val="FF0000"/>
                </a:solidFill>
                <a:latin typeface="Arial" charset="0"/>
                <a:ea typeface="DejaVu Sans" charset="0"/>
                <a:cs typeface="DejaVu Sans" charset="0"/>
              </a:rPr>
              <a:t>”  Read the </a:t>
            </a:r>
            <a:r>
              <a:rPr lang="en-US" b="1" dirty="0">
                <a:solidFill>
                  <a:srgbClr val="FF0000"/>
                </a:solidFill>
                <a:latin typeface="Arial" charset="0"/>
                <a:ea typeface="DejaVu Sans" charset="0"/>
                <a:cs typeface="DejaVu Sans" charset="0"/>
                <a:hlinkClick r:id="rId6"/>
              </a:rPr>
              <a:t>story </a:t>
            </a:r>
          </a:p>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dirty="0" err="1">
                <a:solidFill>
                  <a:srgbClr val="FF0000"/>
                </a:solidFill>
                <a:latin typeface="Arial" charset="0"/>
                <a:ea typeface="DejaVu Sans" charset="0"/>
                <a:cs typeface="DejaVu Sans" charset="0"/>
                <a:hlinkClick r:id="rId7"/>
              </a:rPr>
              <a:t>wikipedia</a:t>
            </a:r>
            <a:endParaRPr lang="en-US" b="1" dirty="0">
              <a:solidFill>
                <a:srgbClr val="FF0000"/>
              </a:solidFill>
              <a:latin typeface="Arial" charset="0"/>
              <a:ea typeface="DejaVu Sans" charset="0"/>
              <a:cs typeface="DejaVu Sans" charset="0"/>
              <a:hlinkClick r:id="rId7"/>
            </a:endParaRPr>
          </a:p>
        </p:txBody>
      </p:sp>
      <p:pic>
        <p:nvPicPr>
          <p:cNvPr id="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3000" y="4876800"/>
            <a:ext cx="2286000" cy="171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2600" y="4876799"/>
            <a:ext cx="2413000" cy="1762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61418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b="1" dirty="0">
                <a:solidFill>
                  <a:srgbClr val="C00000"/>
                </a:solidFill>
              </a:rPr>
              <a:t> Login without a password…</a:t>
            </a: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1702"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325" y="3048000"/>
            <a:ext cx="1057275" cy="152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5625" y="1333500"/>
            <a:ext cx="2136775" cy="4000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3900" y="2933700"/>
            <a:ext cx="1714500" cy="171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2679700"/>
            <a:ext cx="2209800" cy="2197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Rectangle 4"/>
          <p:cNvSpPr>
            <a:spLocks noChangeArrowheads="1"/>
          </p:cNvSpPr>
          <p:nvPr/>
        </p:nvSpPr>
        <p:spPr bwMode="auto">
          <a:xfrm>
            <a:off x="1524000" y="5405568"/>
            <a:ext cx="2514600"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a:solidFill>
                  <a:srgbClr val="FF0000"/>
                </a:solidFill>
                <a:latin typeface="Arial" charset="0"/>
                <a:ea typeface="DejaVu Sans" charset="0"/>
                <a:cs typeface="DejaVu Sans" charset="0"/>
              </a:rPr>
              <a:t>Fingerprint scanners on many new laptops, </a:t>
            </a:r>
            <a:br>
              <a:rPr lang="en-US" sz="1600" b="1" dirty="0">
                <a:solidFill>
                  <a:srgbClr val="FF0000"/>
                </a:solidFill>
                <a:latin typeface="Arial" charset="0"/>
                <a:ea typeface="DejaVu Sans" charset="0"/>
                <a:cs typeface="DejaVu Sans" charset="0"/>
              </a:rPr>
            </a:br>
            <a:r>
              <a:rPr lang="en-US" sz="1600" b="1" dirty="0">
                <a:solidFill>
                  <a:srgbClr val="FF0000"/>
                </a:solidFill>
                <a:latin typeface="Arial" charset="0"/>
                <a:ea typeface="DejaVu Sans" charset="0"/>
                <a:cs typeface="DejaVu Sans" charset="0"/>
              </a:rPr>
              <a:t>other devices</a:t>
            </a:r>
          </a:p>
        </p:txBody>
      </p:sp>
      <p:sp>
        <p:nvSpPr>
          <p:cNvPr id="15" name="Rectangle 7"/>
          <p:cNvSpPr>
            <a:spLocks noChangeArrowheads="1"/>
          </p:cNvSpPr>
          <p:nvPr/>
        </p:nvSpPr>
        <p:spPr bwMode="auto">
          <a:xfrm>
            <a:off x="5400675" y="5029200"/>
            <a:ext cx="3581400"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a:solidFill>
                  <a:srgbClr val="FF0000"/>
                </a:solidFill>
                <a:latin typeface="Arial" charset="0"/>
                <a:ea typeface="DejaVu Sans" charset="0"/>
                <a:cs typeface="DejaVu Sans" charset="0"/>
              </a:rPr>
              <a:t>Face recognition systems now beginning to appear more widely</a:t>
            </a:r>
            <a:br>
              <a:rPr lang="en-US" sz="1600" b="1" dirty="0">
                <a:solidFill>
                  <a:srgbClr val="FF0000"/>
                </a:solidFill>
                <a:latin typeface="Arial" charset="0"/>
                <a:ea typeface="DejaVu Sans" charset="0"/>
                <a:cs typeface="DejaVu Sans" charset="0"/>
              </a:rPr>
            </a:br>
            <a:r>
              <a:rPr lang="en-US" sz="1400" b="1" dirty="0">
                <a:solidFill>
                  <a:srgbClr val="FF0000"/>
                </a:solidFill>
                <a:latin typeface="Arial" charset="0"/>
                <a:ea typeface="DejaVu Sans" charset="0"/>
                <a:cs typeface="DejaVu Sans" charset="0"/>
                <a:hlinkClick r:id="rId9"/>
              </a:rPr>
              <a:t>http://www.sensiblevision.com/</a:t>
            </a:r>
          </a:p>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400" b="1" dirty="0">
              <a:solidFill>
                <a:srgbClr val="FF0000"/>
              </a:solidFill>
              <a:latin typeface="Arial" charset="0"/>
              <a:ea typeface="DejaVu Sans" charset="0"/>
              <a:cs typeface="DejaVu Sans" charset="0"/>
            </a:endParaRPr>
          </a:p>
        </p:txBody>
      </p:sp>
    </p:spTree>
    <p:extLst>
      <p:ext uri="{BB962C8B-B14F-4D97-AF65-F5344CB8AC3E}">
        <p14:creationId xmlns:p14="http://schemas.microsoft.com/office/powerpoint/2010/main" val="4289849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a:solidFill>
                  <a:srgbClr val="C00000"/>
                </a:solidFill>
              </a:rPr>
              <a:t>Smart </a:t>
            </a:r>
            <a:r>
              <a:rPr lang="en-IN" sz="4800" dirty="0" smtClean="0">
                <a:solidFill>
                  <a:srgbClr val="C00000"/>
                </a:solidFill>
              </a:rPr>
              <a:t>cars</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2728"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75" y="1524000"/>
            <a:ext cx="7781925" cy="4006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2"/>
          <p:cNvSpPr txBox="1">
            <a:spLocks noChangeArrowheads="1"/>
          </p:cNvSpPr>
          <p:nvPr/>
        </p:nvSpPr>
        <p:spPr bwMode="auto">
          <a:xfrm>
            <a:off x="757236" y="5502275"/>
            <a:ext cx="8158163"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9pPr>
          </a:lstStyle>
          <a:p>
            <a:pPr>
              <a:spcBef>
                <a:spcPts val="800"/>
              </a:spcBef>
              <a:buClr>
                <a:srgbClr val="0000FF"/>
              </a:buClr>
              <a:buFont typeface="Arial" charset="0"/>
              <a:buChar char="•"/>
            </a:pPr>
            <a:r>
              <a:rPr lang="en-US" sz="2400" b="1" dirty="0" err="1">
                <a:solidFill>
                  <a:srgbClr val="FF0000"/>
                </a:solidFill>
                <a:hlinkClick r:id="rId6"/>
              </a:rPr>
              <a:t>Mobileye</a:t>
            </a:r>
            <a:endParaRPr lang="en-US" sz="2400" b="1" dirty="0">
              <a:solidFill>
                <a:srgbClr val="FF0000"/>
              </a:solidFill>
              <a:hlinkClick r:id="rId6"/>
            </a:endParaRPr>
          </a:p>
          <a:p>
            <a:pPr lvl="1">
              <a:spcBef>
                <a:spcPts val="700"/>
              </a:spcBef>
              <a:buFont typeface="Arial" charset="0"/>
              <a:buChar char="–"/>
            </a:pPr>
            <a:r>
              <a:rPr lang="en-US" sz="2000" b="1" dirty="0">
                <a:solidFill>
                  <a:srgbClr val="FF0000"/>
                </a:solidFill>
              </a:rPr>
              <a:t>Vision systems currently in high-end BMW, GM, Volvo models </a:t>
            </a:r>
          </a:p>
          <a:p>
            <a:pPr lvl="1">
              <a:spcBef>
                <a:spcPts val="700"/>
              </a:spcBef>
              <a:buFont typeface="Arial" charset="0"/>
              <a:buChar char="–"/>
            </a:pPr>
            <a:r>
              <a:rPr lang="en-US" sz="2000" b="1" dirty="0">
                <a:solidFill>
                  <a:srgbClr val="FF0000"/>
                </a:solidFill>
              </a:rPr>
              <a:t>By 2010:  70% of car manufacturers.</a:t>
            </a:r>
          </a:p>
        </p:txBody>
      </p:sp>
    </p:spTree>
    <p:extLst>
      <p:ext uri="{BB962C8B-B14F-4D97-AF65-F5344CB8AC3E}">
        <p14:creationId xmlns:p14="http://schemas.microsoft.com/office/powerpoint/2010/main" val="1696919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Medical imaging</a:t>
            </a:r>
          </a:p>
        </p:txBody>
      </p:sp>
      <p:cxnSp>
        <p:nvCxnSpPr>
          <p:cNvPr id="4" name="Straight Connector 3"/>
          <p:cNvCxnSpPr/>
          <p:nvPr/>
        </p:nvCxnSpPr>
        <p:spPr>
          <a:xfrm>
            <a:off x="611560" y="1268760"/>
            <a:ext cx="4265240"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73750"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616075"/>
            <a:ext cx="3505200" cy="3505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788" y="1947863"/>
            <a:ext cx="4494212" cy="2852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Rectangle 5"/>
          <p:cNvSpPr>
            <a:spLocks noChangeArrowheads="1"/>
          </p:cNvSpPr>
          <p:nvPr/>
        </p:nvSpPr>
        <p:spPr bwMode="auto">
          <a:xfrm>
            <a:off x="1571442" y="5210175"/>
            <a:ext cx="128783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a:solidFill>
                  <a:srgbClr val="FF0000"/>
                </a:solidFill>
                <a:latin typeface="Arial" charset="0"/>
                <a:ea typeface="DejaVu Sans" charset="0"/>
                <a:cs typeface="DejaVu Sans" charset="0"/>
              </a:rPr>
              <a:t>3D imaging</a:t>
            </a:r>
          </a:p>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a:solidFill>
                  <a:srgbClr val="FF0000"/>
                </a:solidFill>
                <a:latin typeface="Arial" charset="0"/>
                <a:ea typeface="DejaVu Sans" charset="0"/>
                <a:cs typeface="DejaVu Sans" charset="0"/>
              </a:rPr>
              <a:t>MRI, CT</a:t>
            </a:r>
          </a:p>
        </p:txBody>
      </p:sp>
      <p:sp>
        <p:nvSpPr>
          <p:cNvPr id="14" name="Rectangle 4"/>
          <p:cNvSpPr>
            <a:spLocks noChangeArrowheads="1"/>
          </p:cNvSpPr>
          <p:nvPr/>
        </p:nvSpPr>
        <p:spPr bwMode="auto">
          <a:xfrm>
            <a:off x="5477287" y="5105400"/>
            <a:ext cx="2313753"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a:solidFill>
                  <a:srgbClr val="FF0000"/>
                </a:solidFill>
                <a:latin typeface="Arial" charset="0"/>
                <a:ea typeface="DejaVu Sans" charset="0"/>
                <a:cs typeface="DejaVu Sans" charset="0"/>
              </a:rPr>
              <a:t>Image guided surgery</a:t>
            </a:r>
          </a:p>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err="1">
                <a:solidFill>
                  <a:srgbClr val="FF0000"/>
                </a:solidFill>
                <a:latin typeface="Arial" charset="0"/>
                <a:ea typeface="DejaVu Sans" charset="0"/>
                <a:cs typeface="DejaVu Sans" charset="0"/>
              </a:rPr>
              <a:t>Grimson</a:t>
            </a:r>
            <a:r>
              <a:rPr lang="en-US" sz="1600" b="1" dirty="0">
                <a:solidFill>
                  <a:srgbClr val="FF0000"/>
                </a:solidFill>
                <a:latin typeface="Arial" charset="0"/>
                <a:ea typeface="DejaVu Sans" charset="0"/>
                <a:cs typeface="DejaVu Sans" charset="0"/>
              </a:rPr>
              <a:t> et al., MIT</a:t>
            </a:r>
          </a:p>
        </p:txBody>
      </p:sp>
    </p:spTree>
    <p:extLst>
      <p:ext uri="{BB962C8B-B14F-4D97-AF65-F5344CB8AC3E}">
        <p14:creationId xmlns:p14="http://schemas.microsoft.com/office/powerpoint/2010/main" val="3931181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800" dirty="0">
                <a:solidFill>
                  <a:srgbClr val="C00000"/>
                </a:solidFill>
              </a:rPr>
              <a:t>The course </a:t>
            </a:r>
            <a:r>
              <a:rPr lang="en-US" sz="4800" dirty="0" smtClean="0">
                <a:solidFill>
                  <a:srgbClr val="C00000"/>
                </a:solidFill>
              </a:rPr>
              <a:t>contents: Unit 1</a:t>
            </a:r>
            <a:endParaRPr lang="en-IN" sz="4800" dirty="0">
              <a:solidFill>
                <a:srgbClr val="C00000"/>
              </a:solidFill>
            </a:endParaRPr>
          </a:p>
        </p:txBody>
      </p:sp>
      <p:sp>
        <p:nvSpPr>
          <p:cNvPr id="3" name="Content Placeholder 2"/>
          <p:cNvSpPr>
            <a:spLocks noGrp="1"/>
          </p:cNvSpPr>
          <p:nvPr>
            <p:ph idx="1"/>
          </p:nvPr>
        </p:nvSpPr>
        <p:spPr>
          <a:xfrm>
            <a:off x="379040" y="864840"/>
            <a:ext cx="8764960" cy="5383560"/>
          </a:xfrm>
        </p:spPr>
        <p:txBody>
          <a:bodyPr>
            <a:normAutofit lnSpcReduction="10000"/>
          </a:bodyPr>
          <a:lstStyle/>
          <a:p>
            <a:r>
              <a:rPr lang="en-US" sz="3600" b="1" dirty="0" smtClean="0">
                <a:solidFill>
                  <a:srgbClr val="C00000"/>
                </a:solidFill>
              </a:rPr>
              <a:t>Fundamentals of Image Processing</a:t>
            </a:r>
          </a:p>
          <a:p>
            <a:pPr lvl="1"/>
            <a:r>
              <a:rPr lang="en-US" sz="1800" b="1" dirty="0" smtClean="0">
                <a:solidFill>
                  <a:schemeClr val="accent1">
                    <a:lumMod val="50000"/>
                  </a:schemeClr>
                </a:solidFill>
              </a:rPr>
              <a:t>Image acquisition and representation</a:t>
            </a:r>
          </a:p>
          <a:p>
            <a:pPr lvl="1"/>
            <a:r>
              <a:rPr lang="en-US" sz="1800" b="1" dirty="0" smtClean="0">
                <a:solidFill>
                  <a:schemeClr val="accent1">
                    <a:lumMod val="50000"/>
                  </a:schemeClr>
                </a:solidFill>
              </a:rPr>
              <a:t>Image file formats and color models</a:t>
            </a:r>
          </a:p>
          <a:p>
            <a:pPr lvl="1"/>
            <a:r>
              <a:rPr lang="en-US" sz="1800" b="1" dirty="0" smtClean="0">
                <a:solidFill>
                  <a:schemeClr val="accent1">
                    <a:lumMod val="50000"/>
                  </a:schemeClr>
                </a:solidFill>
              </a:rPr>
              <a:t>Overview of computer vision and its applications</a:t>
            </a:r>
          </a:p>
          <a:p>
            <a:pPr marL="355600" indent="-355600"/>
            <a:r>
              <a:rPr lang="en-US" sz="3600" b="1" dirty="0" smtClean="0">
                <a:solidFill>
                  <a:srgbClr val="C00000"/>
                </a:solidFill>
              </a:rPr>
              <a:t>Image Enhancement</a:t>
            </a:r>
          </a:p>
          <a:p>
            <a:pPr marL="755650" lvl="1" indent="-355600"/>
            <a:r>
              <a:rPr lang="en-US" sz="1800" b="1" dirty="0" smtClean="0">
                <a:solidFill>
                  <a:schemeClr val="accent1">
                    <a:lumMod val="50000"/>
                  </a:schemeClr>
                </a:solidFill>
              </a:rPr>
              <a:t>Histogram equalization</a:t>
            </a:r>
          </a:p>
          <a:p>
            <a:pPr marL="755650" lvl="1" indent="-355600"/>
            <a:r>
              <a:rPr lang="en-US" sz="1800" b="1" dirty="0" smtClean="0">
                <a:solidFill>
                  <a:schemeClr val="accent1">
                    <a:lumMod val="50000"/>
                  </a:schemeClr>
                </a:solidFill>
              </a:rPr>
              <a:t>Contrast enhancement</a:t>
            </a:r>
          </a:p>
          <a:p>
            <a:pPr marL="755650" lvl="1" indent="-355600"/>
            <a:r>
              <a:rPr lang="en-US" sz="1800" b="1" dirty="0" err="1" smtClean="0">
                <a:solidFill>
                  <a:schemeClr val="accent1">
                    <a:lumMod val="50000"/>
                  </a:schemeClr>
                </a:solidFill>
              </a:rPr>
              <a:t>Thresholding</a:t>
            </a:r>
            <a:endParaRPr lang="en-US" sz="1800" b="1" dirty="0" smtClean="0">
              <a:solidFill>
                <a:schemeClr val="accent1">
                  <a:lumMod val="50000"/>
                </a:schemeClr>
              </a:solidFill>
            </a:endParaRPr>
          </a:p>
          <a:p>
            <a:pPr marL="755650" lvl="1" indent="-355600"/>
            <a:r>
              <a:rPr lang="en-US" sz="1800" b="1" dirty="0" smtClean="0">
                <a:solidFill>
                  <a:schemeClr val="accent1">
                    <a:lumMod val="50000"/>
                  </a:schemeClr>
                </a:solidFill>
              </a:rPr>
              <a:t>The EM algorithm</a:t>
            </a:r>
          </a:p>
          <a:p>
            <a:pPr marL="755650" lvl="1" indent="-355600"/>
            <a:r>
              <a:rPr lang="en-US" sz="1800" b="1" dirty="0" smtClean="0">
                <a:solidFill>
                  <a:schemeClr val="accent1">
                    <a:lumMod val="50000"/>
                  </a:schemeClr>
                </a:solidFill>
              </a:rPr>
              <a:t>Frequency domain techniques</a:t>
            </a:r>
          </a:p>
          <a:p>
            <a:pPr marL="355600" indent="-355600"/>
            <a:r>
              <a:rPr lang="en-US" sz="3600" b="1" dirty="0" smtClean="0">
                <a:solidFill>
                  <a:srgbClr val="C00000"/>
                </a:solidFill>
              </a:rPr>
              <a:t>Image Filtering</a:t>
            </a:r>
          </a:p>
          <a:p>
            <a:pPr marL="755650" lvl="1" indent="-355600"/>
            <a:r>
              <a:rPr lang="en-US" sz="1800" b="1" dirty="0" smtClean="0">
                <a:solidFill>
                  <a:schemeClr val="accent1">
                    <a:lumMod val="50000"/>
                  </a:schemeClr>
                </a:solidFill>
              </a:rPr>
              <a:t>Spatial filtering</a:t>
            </a:r>
          </a:p>
          <a:p>
            <a:pPr marL="755650" lvl="1" indent="-355600"/>
            <a:r>
              <a:rPr lang="en-US" sz="1800" b="1" dirty="0" smtClean="0">
                <a:solidFill>
                  <a:schemeClr val="accent1">
                    <a:lumMod val="50000"/>
                  </a:schemeClr>
                </a:solidFill>
              </a:rPr>
              <a:t>Fourier transform</a:t>
            </a:r>
          </a:p>
          <a:p>
            <a:pPr marL="755650" lvl="1" indent="-355600"/>
            <a:r>
              <a:rPr lang="en-US" sz="1800" b="1" dirty="0" smtClean="0">
                <a:solidFill>
                  <a:schemeClr val="accent1">
                    <a:lumMod val="50000"/>
                  </a:schemeClr>
                </a:solidFill>
              </a:rPr>
              <a:t>Geometric transformations</a:t>
            </a:r>
          </a:p>
        </p:txBody>
      </p:sp>
      <p:cxnSp>
        <p:nvCxnSpPr>
          <p:cNvPr id="4" name="Straight Connector 3"/>
          <p:cNvCxnSpPr/>
          <p:nvPr/>
        </p:nvCxnSpPr>
        <p:spPr>
          <a:xfrm>
            <a:off x="533400" y="83820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40348292"/>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2494" r:id="rId3" imgW="13937020" imgH="5409524" progId="">
                  <p:embed/>
                </p:oleObj>
              </mc:Choice>
              <mc:Fallback>
                <p:oleObj r:id="rId3" imgW="13937020" imgH="540952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2443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800" dirty="0">
                <a:solidFill>
                  <a:srgbClr val="C00000"/>
                </a:solidFill>
              </a:rPr>
              <a:t>The course </a:t>
            </a:r>
            <a:r>
              <a:rPr lang="en-US" sz="4800" dirty="0" smtClean="0">
                <a:solidFill>
                  <a:srgbClr val="C00000"/>
                </a:solidFill>
              </a:rPr>
              <a:t>contents: Unit 2</a:t>
            </a:r>
            <a:endParaRPr lang="en-IN" sz="4800" dirty="0">
              <a:solidFill>
                <a:srgbClr val="C00000"/>
              </a:solidFill>
            </a:endParaRPr>
          </a:p>
        </p:txBody>
      </p:sp>
      <p:sp>
        <p:nvSpPr>
          <p:cNvPr id="3" name="Content Placeholder 2"/>
          <p:cNvSpPr>
            <a:spLocks noGrp="1"/>
          </p:cNvSpPr>
          <p:nvPr>
            <p:ph idx="1"/>
          </p:nvPr>
        </p:nvSpPr>
        <p:spPr>
          <a:xfrm>
            <a:off x="379040" y="864840"/>
            <a:ext cx="8764960" cy="5383560"/>
          </a:xfrm>
        </p:spPr>
        <p:txBody>
          <a:bodyPr>
            <a:normAutofit/>
          </a:bodyPr>
          <a:lstStyle/>
          <a:p>
            <a:r>
              <a:rPr lang="en-US" sz="3600" b="1" dirty="0" smtClean="0">
                <a:solidFill>
                  <a:srgbClr val="C00000"/>
                </a:solidFill>
              </a:rPr>
              <a:t>2-D Projective Geometry</a:t>
            </a:r>
          </a:p>
          <a:p>
            <a:pPr lvl="1"/>
            <a:r>
              <a:rPr lang="en-US" sz="1800" b="1" dirty="0" smtClean="0">
                <a:solidFill>
                  <a:schemeClr val="accent1">
                    <a:lumMod val="50000"/>
                  </a:schemeClr>
                </a:solidFill>
              </a:rPr>
              <a:t>Planar geometry</a:t>
            </a:r>
          </a:p>
          <a:p>
            <a:pPr lvl="1"/>
            <a:r>
              <a:rPr lang="en-US" sz="1800" b="1" dirty="0" smtClean="0">
                <a:solidFill>
                  <a:schemeClr val="accent1">
                    <a:lumMod val="50000"/>
                  </a:schemeClr>
                </a:solidFill>
              </a:rPr>
              <a:t>The 2D projective plane</a:t>
            </a:r>
          </a:p>
          <a:p>
            <a:pPr lvl="1"/>
            <a:r>
              <a:rPr lang="en-US" sz="1800" b="1" dirty="0" smtClean="0">
                <a:solidFill>
                  <a:schemeClr val="accent1">
                    <a:lumMod val="50000"/>
                  </a:schemeClr>
                </a:solidFill>
              </a:rPr>
              <a:t>Projective transformations</a:t>
            </a:r>
          </a:p>
          <a:p>
            <a:pPr lvl="1"/>
            <a:r>
              <a:rPr lang="en-US" sz="1800" b="1" dirty="0" err="1" smtClean="0">
                <a:solidFill>
                  <a:schemeClr val="accent1">
                    <a:lumMod val="50000"/>
                  </a:schemeClr>
                </a:solidFill>
              </a:rPr>
              <a:t>Homography</a:t>
            </a:r>
            <a:r>
              <a:rPr lang="en-US" sz="1800" b="1" dirty="0" smtClean="0">
                <a:solidFill>
                  <a:schemeClr val="accent1">
                    <a:lumMod val="50000"/>
                  </a:schemeClr>
                </a:solidFill>
              </a:rPr>
              <a:t> properties</a:t>
            </a:r>
          </a:p>
          <a:p>
            <a:pPr marL="355600" indent="-355600"/>
            <a:r>
              <a:rPr lang="en-US" sz="3600" b="1" dirty="0" smtClean="0">
                <a:solidFill>
                  <a:srgbClr val="C00000"/>
                </a:solidFill>
              </a:rPr>
              <a:t>Camera Geometry</a:t>
            </a:r>
          </a:p>
          <a:p>
            <a:pPr marL="755650" lvl="1" indent="-355600"/>
            <a:r>
              <a:rPr lang="en-US" sz="1800" b="1" dirty="0" smtClean="0">
                <a:solidFill>
                  <a:schemeClr val="accent1">
                    <a:lumMod val="50000"/>
                  </a:schemeClr>
                </a:solidFill>
              </a:rPr>
              <a:t>Pinhole camera</a:t>
            </a:r>
          </a:p>
          <a:p>
            <a:pPr marL="755650" lvl="1" indent="-355600"/>
            <a:r>
              <a:rPr lang="en-US" sz="1800" b="1" dirty="0" smtClean="0">
                <a:solidFill>
                  <a:schemeClr val="accent1">
                    <a:lumMod val="50000"/>
                  </a:schemeClr>
                </a:solidFill>
              </a:rPr>
              <a:t>Cameras with lenses</a:t>
            </a:r>
          </a:p>
          <a:p>
            <a:pPr marL="755650" lvl="1" indent="-355600"/>
            <a:r>
              <a:rPr lang="en-US" sz="1800" b="1" dirty="0" smtClean="0">
                <a:solidFill>
                  <a:schemeClr val="accent1">
                    <a:lumMod val="50000"/>
                  </a:schemeClr>
                </a:solidFill>
              </a:rPr>
              <a:t>CCD cameras</a:t>
            </a:r>
          </a:p>
          <a:p>
            <a:pPr marL="755650" lvl="1" indent="-355600"/>
            <a:r>
              <a:rPr lang="en-US" sz="1800" b="1" dirty="0" smtClean="0">
                <a:solidFill>
                  <a:schemeClr val="accent1">
                    <a:lumMod val="50000"/>
                  </a:schemeClr>
                </a:solidFill>
              </a:rPr>
              <a:t>General projective cameras</a:t>
            </a:r>
          </a:p>
          <a:p>
            <a:pPr marL="755650" lvl="1" indent="-355600"/>
            <a:r>
              <a:rPr lang="en-US" sz="1800" b="1" dirty="0" smtClean="0">
                <a:solidFill>
                  <a:schemeClr val="accent1">
                    <a:lumMod val="50000"/>
                  </a:schemeClr>
                </a:solidFill>
              </a:rPr>
              <a:t>Affine cameras</a:t>
            </a:r>
          </a:p>
        </p:txBody>
      </p:sp>
      <p:cxnSp>
        <p:nvCxnSpPr>
          <p:cNvPr id="4" name="Straight Connector 3"/>
          <p:cNvCxnSpPr/>
          <p:nvPr/>
        </p:nvCxnSpPr>
        <p:spPr>
          <a:xfrm>
            <a:off x="533400" y="83820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4109009443"/>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1924" r:id="rId3" imgW="13937020" imgH="5409524" progId="">
                  <p:embed/>
                </p:oleObj>
              </mc:Choice>
              <mc:Fallback>
                <p:oleObj r:id="rId3" imgW="13937020" imgH="54095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363375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800" dirty="0">
                <a:solidFill>
                  <a:srgbClr val="C00000"/>
                </a:solidFill>
              </a:rPr>
              <a:t>The course </a:t>
            </a:r>
            <a:r>
              <a:rPr lang="en-US" sz="4800" dirty="0" smtClean="0">
                <a:solidFill>
                  <a:srgbClr val="C00000"/>
                </a:solidFill>
              </a:rPr>
              <a:t>contents: Unit 3</a:t>
            </a:r>
            <a:endParaRPr lang="en-IN" sz="4800" dirty="0">
              <a:solidFill>
                <a:srgbClr val="C00000"/>
              </a:solidFill>
            </a:endParaRPr>
          </a:p>
        </p:txBody>
      </p:sp>
      <p:sp>
        <p:nvSpPr>
          <p:cNvPr id="3" name="Content Placeholder 2"/>
          <p:cNvSpPr>
            <a:spLocks noGrp="1"/>
          </p:cNvSpPr>
          <p:nvPr>
            <p:ph idx="1"/>
          </p:nvPr>
        </p:nvSpPr>
        <p:spPr>
          <a:xfrm>
            <a:off x="379040" y="864840"/>
            <a:ext cx="8764960" cy="5383560"/>
          </a:xfrm>
        </p:spPr>
        <p:txBody>
          <a:bodyPr>
            <a:normAutofit/>
          </a:bodyPr>
          <a:lstStyle/>
          <a:p>
            <a:r>
              <a:rPr lang="en-US" sz="3600" b="1" dirty="0" smtClean="0">
                <a:solidFill>
                  <a:srgbClr val="C00000"/>
                </a:solidFill>
              </a:rPr>
              <a:t>Stereo Geometry</a:t>
            </a:r>
          </a:p>
          <a:p>
            <a:pPr lvl="1"/>
            <a:r>
              <a:rPr lang="en-US" sz="1800" b="1" dirty="0" err="1" smtClean="0">
                <a:solidFill>
                  <a:schemeClr val="accent1">
                    <a:lumMod val="50000"/>
                  </a:schemeClr>
                </a:solidFill>
              </a:rPr>
              <a:t>Epipolar</a:t>
            </a:r>
            <a:r>
              <a:rPr lang="en-US" sz="1800" b="1" dirty="0" smtClean="0">
                <a:solidFill>
                  <a:schemeClr val="accent1">
                    <a:lumMod val="50000"/>
                  </a:schemeClr>
                </a:solidFill>
              </a:rPr>
              <a:t> geometry</a:t>
            </a:r>
          </a:p>
          <a:p>
            <a:pPr lvl="1"/>
            <a:r>
              <a:rPr lang="en-US" sz="1800" b="1" dirty="0" smtClean="0">
                <a:solidFill>
                  <a:schemeClr val="accent1">
                    <a:lumMod val="50000"/>
                  </a:schemeClr>
                </a:solidFill>
              </a:rPr>
              <a:t>Fundamental matrix</a:t>
            </a:r>
          </a:p>
          <a:p>
            <a:pPr lvl="1"/>
            <a:r>
              <a:rPr lang="en-US" sz="1800" b="1" dirty="0" smtClean="0">
                <a:solidFill>
                  <a:schemeClr val="accent1">
                    <a:lumMod val="50000"/>
                  </a:schemeClr>
                </a:solidFill>
              </a:rPr>
              <a:t>Motion of camera</a:t>
            </a:r>
          </a:p>
          <a:p>
            <a:pPr lvl="1"/>
            <a:r>
              <a:rPr lang="en-US" sz="1800" b="1" dirty="0" smtClean="0">
                <a:solidFill>
                  <a:schemeClr val="accent1">
                    <a:lumMod val="50000"/>
                  </a:schemeClr>
                </a:solidFill>
              </a:rPr>
              <a:t>Normalized 8-point algorithm</a:t>
            </a:r>
          </a:p>
          <a:p>
            <a:pPr lvl="1"/>
            <a:r>
              <a:rPr lang="en-US" sz="1800" b="1" dirty="0" smtClean="0">
                <a:solidFill>
                  <a:schemeClr val="accent1">
                    <a:lumMod val="50000"/>
                  </a:schemeClr>
                </a:solidFill>
              </a:rPr>
              <a:t>Linear triangulation methods</a:t>
            </a:r>
          </a:p>
          <a:p>
            <a:pPr lvl="1"/>
            <a:r>
              <a:rPr lang="en-US" sz="1800" b="1" dirty="0" smtClean="0">
                <a:solidFill>
                  <a:schemeClr val="accent1">
                    <a:lumMod val="50000"/>
                  </a:schemeClr>
                </a:solidFill>
              </a:rPr>
              <a:t>Geometric error cost function</a:t>
            </a:r>
          </a:p>
        </p:txBody>
      </p:sp>
      <p:cxnSp>
        <p:nvCxnSpPr>
          <p:cNvPr id="4" name="Straight Connector 3"/>
          <p:cNvCxnSpPr/>
          <p:nvPr/>
        </p:nvCxnSpPr>
        <p:spPr>
          <a:xfrm>
            <a:off x="533400" y="83820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899855957"/>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2948" r:id="rId3" imgW="13937020" imgH="5409524" progId="">
                  <p:embed/>
                </p:oleObj>
              </mc:Choice>
              <mc:Fallback>
                <p:oleObj r:id="rId3" imgW="13937020" imgH="54095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41506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800" dirty="0">
                <a:solidFill>
                  <a:srgbClr val="C00000"/>
                </a:solidFill>
              </a:rPr>
              <a:t>The course </a:t>
            </a:r>
            <a:r>
              <a:rPr lang="en-US" sz="4800" dirty="0" smtClean="0">
                <a:solidFill>
                  <a:srgbClr val="C00000"/>
                </a:solidFill>
              </a:rPr>
              <a:t>contents: Unit 4</a:t>
            </a:r>
            <a:endParaRPr lang="en-IN" sz="4800" dirty="0">
              <a:solidFill>
                <a:srgbClr val="C00000"/>
              </a:solidFill>
            </a:endParaRPr>
          </a:p>
        </p:txBody>
      </p:sp>
      <p:sp>
        <p:nvSpPr>
          <p:cNvPr id="3" name="Content Placeholder 2"/>
          <p:cNvSpPr>
            <a:spLocks noGrp="1"/>
          </p:cNvSpPr>
          <p:nvPr>
            <p:ph idx="1"/>
          </p:nvPr>
        </p:nvSpPr>
        <p:spPr>
          <a:xfrm>
            <a:off x="379040" y="864840"/>
            <a:ext cx="8764960" cy="5916960"/>
          </a:xfrm>
        </p:spPr>
        <p:txBody>
          <a:bodyPr>
            <a:normAutofit fontScale="85000" lnSpcReduction="20000"/>
          </a:bodyPr>
          <a:lstStyle/>
          <a:p>
            <a:r>
              <a:rPr lang="en-US" sz="3600" b="1" dirty="0" smtClean="0">
                <a:solidFill>
                  <a:srgbClr val="C00000"/>
                </a:solidFill>
              </a:rPr>
              <a:t>Feature Detection and Description</a:t>
            </a:r>
          </a:p>
          <a:p>
            <a:pPr lvl="1"/>
            <a:r>
              <a:rPr lang="en-US" sz="1900" b="1" dirty="0" smtClean="0">
                <a:solidFill>
                  <a:schemeClr val="accent1">
                    <a:lumMod val="50000"/>
                  </a:schemeClr>
                </a:solidFill>
              </a:rPr>
              <a:t>Feature detection</a:t>
            </a:r>
          </a:p>
          <a:p>
            <a:pPr lvl="1"/>
            <a:r>
              <a:rPr lang="en-US" sz="1900" b="1" dirty="0" smtClean="0">
                <a:solidFill>
                  <a:schemeClr val="accent1">
                    <a:lumMod val="50000"/>
                  </a:schemeClr>
                </a:solidFill>
              </a:rPr>
              <a:t>Harris operator</a:t>
            </a:r>
          </a:p>
          <a:p>
            <a:pPr lvl="1"/>
            <a:r>
              <a:rPr lang="en-US" sz="1900" b="1" dirty="0" smtClean="0">
                <a:solidFill>
                  <a:schemeClr val="accent1">
                    <a:lumMod val="50000"/>
                  </a:schemeClr>
                </a:solidFill>
              </a:rPr>
              <a:t>Feature matching</a:t>
            </a:r>
          </a:p>
          <a:p>
            <a:pPr lvl="1"/>
            <a:r>
              <a:rPr lang="en-US" sz="1900" b="1" dirty="0" smtClean="0">
                <a:solidFill>
                  <a:schemeClr val="accent1">
                    <a:lumMod val="50000"/>
                  </a:schemeClr>
                </a:solidFill>
              </a:rPr>
              <a:t>Scale invariant feature transform</a:t>
            </a:r>
          </a:p>
          <a:p>
            <a:pPr lvl="1"/>
            <a:r>
              <a:rPr lang="en-US" sz="1900" b="1" dirty="0" smtClean="0">
                <a:solidFill>
                  <a:schemeClr val="accent1">
                    <a:lumMod val="50000"/>
                  </a:schemeClr>
                </a:solidFill>
              </a:rPr>
              <a:t>Speeded up robust features</a:t>
            </a:r>
          </a:p>
          <a:p>
            <a:pPr lvl="1"/>
            <a:r>
              <a:rPr lang="en-US" sz="1900" b="1" dirty="0" smtClean="0">
                <a:solidFill>
                  <a:schemeClr val="accent1">
                    <a:lumMod val="50000"/>
                  </a:schemeClr>
                </a:solidFill>
              </a:rPr>
              <a:t>Hessian operator</a:t>
            </a:r>
          </a:p>
          <a:p>
            <a:pPr lvl="1"/>
            <a:r>
              <a:rPr lang="en-US" sz="1900" b="1" dirty="0" smtClean="0">
                <a:solidFill>
                  <a:schemeClr val="accent1">
                    <a:lumMod val="50000"/>
                  </a:schemeClr>
                </a:solidFill>
              </a:rPr>
              <a:t>FAST</a:t>
            </a:r>
          </a:p>
          <a:p>
            <a:pPr lvl="1"/>
            <a:r>
              <a:rPr lang="en-US" sz="1900" b="1" dirty="0" smtClean="0">
                <a:solidFill>
                  <a:schemeClr val="accent1">
                    <a:lumMod val="50000"/>
                  </a:schemeClr>
                </a:solidFill>
              </a:rPr>
              <a:t>BRIEF</a:t>
            </a:r>
          </a:p>
          <a:p>
            <a:pPr lvl="1"/>
            <a:r>
              <a:rPr lang="en-US" sz="1900" b="1" dirty="0" smtClean="0">
                <a:solidFill>
                  <a:schemeClr val="accent1">
                    <a:lumMod val="50000"/>
                  </a:schemeClr>
                </a:solidFill>
              </a:rPr>
              <a:t>ORB</a:t>
            </a:r>
          </a:p>
          <a:p>
            <a:pPr lvl="1"/>
            <a:r>
              <a:rPr lang="en-US" sz="1900" b="1" dirty="0" smtClean="0">
                <a:solidFill>
                  <a:schemeClr val="accent1">
                    <a:lumMod val="50000"/>
                  </a:schemeClr>
                </a:solidFill>
              </a:rPr>
              <a:t>HOG</a:t>
            </a:r>
          </a:p>
          <a:p>
            <a:pPr lvl="1"/>
            <a:r>
              <a:rPr lang="en-US" sz="1900" b="1" dirty="0" smtClean="0">
                <a:solidFill>
                  <a:schemeClr val="accent1">
                    <a:lumMod val="50000"/>
                  </a:schemeClr>
                </a:solidFill>
              </a:rPr>
              <a:t>Texture descriptors</a:t>
            </a:r>
          </a:p>
          <a:p>
            <a:pPr lvl="1"/>
            <a:r>
              <a:rPr lang="en-US" sz="1900" b="1" dirty="0" smtClean="0">
                <a:solidFill>
                  <a:schemeClr val="accent1">
                    <a:lumMod val="50000"/>
                  </a:schemeClr>
                </a:solidFill>
              </a:rPr>
              <a:t>Image descriptors</a:t>
            </a:r>
          </a:p>
          <a:p>
            <a:pPr lvl="1"/>
            <a:r>
              <a:rPr lang="en-US" sz="1900" b="1" dirty="0" smtClean="0">
                <a:solidFill>
                  <a:schemeClr val="accent1">
                    <a:lumMod val="50000"/>
                  </a:schemeClr>
                </a:solidFill>
              </a:rPr>
              <a:t>Applications of descriptors</a:t>
            </a:r>
          </a:p>
          <a:p>
            <a:r>
              <a:rPr lang="en-US" sz="3800" b="1" dirty="0">
                <a:solidFill>
                  <a:srgbClr val="C00000"/>
                </a:solidFill>
              </a:rPr>
              <a:t>Feature Detection and Description</a:t>
            </a:r>
          </a:p>
          <a:p>
            <a:pPr lvl="1"/>
            <a:r>
              <a:rPr lang="en-US" sz="1900" b="1" dirty="0" smtClean="0">
                <a:solidFill>
                  <a:schemeClr val="accent1">
                    <a:lumMod val="50000"/>
                  </a:schemeClr>
                </a:solidFill>
              </a:rPr>
              <a:t>Weighted distance function</a:t>
            </a:r>
          </a:p>
          <a:p>
            <a:pPr lvl="1"/>
            <a:r>
              <a:rPr lang="en-US" sz="1900" b="1" dirty="0" smtClean="0">
                <a:solidFill>
                  <a:schemeClr val="accent1">
                    <a:lumMod val="50000"/>
                  </a:schemeClr>
                </a:solidFill>
              </a:rPr>
              <a:t>Similarity measures</a:t>
            </a:r>
          </a:p>
          <a:p>
            <a:pPr lvl="1"/>
            <a:r>
              <a:rPr lang="en-US" sz="1900" b="1" dirty="0" smtClean="0">
                <a:solidFill>
                  <a:schemeClr val="accent1">
                    <a:lumMod val="50000"/>
                  </a:schemeClr>
                </a:solidFill>
              </a:rPr>
              <a:t>EMD</a:t>
            </a:r>
          </a:p>
          <a:p>
            <a:pPr lvl="1"/>
            <a:r>
              <a:rPr lang="en-US" sz="1900" b="1" dirty="0" smtClean="0">
                <a:solidFill>
                  <a:schemeClr val="accent1">
                    <a:lumMod val="50000"/>
                  </a:schemeClr>
                </a:solidFill>
              </a:rPr>
              <a:t>Efficient computation of feature matching</a:t>
            </a:r>
          </a:p>
          <a:p>
            <a:pPr lvl="1"/>
            <a:r>
              <a:rPr lang="en-US" sz="1900" b="1" dirty="0" smtClean="0">
                <a:solidFill>
                  <a:schemeClr val="accent1">
                    <a:lumMod val="50000"/>
                  </a:schemeClr>
                </a:solidFill>
              </a:rPr>
              <a:t>K-D tree</a:t>
            </a:r>
          </a:p>
          <a:p>
            <a:pPr lvl="1"/>
            <a:r>
              <a:rPr lang="en-US" sz="1900" b="1" dirty="0" smtClean="0">
                <a:solidFill>
                  <a:schemeClr val="accent1">
                    <a:lumMod val="50000"/>
                  </a:schemeClr>
                </a:solidFill>
              </a:rPr>
              <a:t>LSH</a:t>
            </a:r>
          </a:p>
          <a:p>
            <a:pPr lvl="1"/>
            <a:r>
              <a:rPr lang="en-US" sz="1900" b="1" dirty="0" smtClean="0">
                <a:solidFill>
                  <a:schemeClr val="accent1">
                    <a:lumMod val="50000"/>
                  </a:schemeClr>
                </a:solidFill>
              </a:rPr>
              <a:t>Model fitting techniques</a:t>
            </a:r>
          </a:p>
          <a:p>
            <a:pPr lvl="1"/>
            <a:endParaRPr lang="en-US" sz="1800" b="1" dirty="0" smtClean="0">
              <a:solidFill>
                <a:schemeClr val="accent1">
                  <a:lumMod val="50000"/>
                </a:schemeClr>
              </a:solidFill>
            </a:endParaRPr>
          </a:p>
        </p:txBody>
      </p:sp>
      <p:cxnSp>
        <p:nvCxnSpPr>
          <p:cNvPr id="4" name="Straight Connector 3"/>
          <p:cNvCxnSpPr/>
          <p:nvPr/>
        </p:nvCxnSpPr>
        <p:spPr>
          <a:xfrm>
            <a:off x="533400" y="83820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1792349755"/>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3972" r:id="rId3" imgW="13937020" imgH="5409524" progId="">
                  <p:embed/>
                </p:oleObj>
              </mc:Choice>
              <mc:Fallback>
                <p:oleObj r:id="rId3" imgW="13937020" imgH="54095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52637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36"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843067"/>
            <a:ext cx="567267"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pPr algn="l"/>
            <a:r>
              <a:rPr lang="en-US" sz="4800" dirty="0">
                <a:solidFill>
                  <a:srgbClr val="C00000"/>
                </a:solidFill>
              </a:rPr>
              <a:t>Course details</a:t>
            </a:r>
            <a:endParaRPr lang="en-IN" sz="4800" dirty="0">
              <a:solidFill>
                <a:srgbClr val="C00000"/>
              </a:solidFill>
            </a:endParaRPr>
          </a:p>
        </p:txBody>
      </p:sp>
      <p:sp>
        <p:nvSpPr>
          <p:cNvPr id="3" name="Content Placeholder 2"/>
          <p:cNvSpPr>
            <a:spLocks noGrp="1"/>
          </p:cNvSpPr>
          <p:nvPr>
            <p:ph idx="1"/>
          </p:nvPr>
        </p:nvSpPr>
        <p:spPr>
          <a:xfrm>
            <a:off x="457200" y="1456184"/>
            <a:ext cx="8229600" cy="5069160"/>
          </a:xfrm>
        </p:spPr>
        <p:txBody>
          <a:bodyPr>
            <a:normAutofit fontScale="92500"/>
          </a:bodyPr>
          <a:lstStyle/>
          <a:p>
            <a:r>
              <a:rPr lang="en-US" sz="4000" b="1" dirty="0">
                <a:solidFill>
                  <a:srgbClr val="C00000"/>
                </a:solidFill>
              </a:rPr>
              <a:t>LTP – 2 0 2 </a:t>
            </a:r>
          </a:p>
          <a:p>
            <a:r>
              <a:rPr lang="en-US" sz="4000" b="1" dirty="0">
                <a:solidFill>
                  <a:srgbClr val="C00000"/>
                </a:solidFill>
              </a:rPr>
              <a:t>Credits – 3.0</a:t>
            </a:r>
          </a:p>
          <a:p>
            <a:r>
              <a:rPr lang="en-US" sz="4000" b="1" dirty="0">
                <a:solidFill>
                  <a:srgbClr val="C00000"/>
                </a:solidFill>
              </a:rPr>
              <a:t>Mode – BYOD</a:t>
            </a:r>
          </a:p>
          <a:p>
            <a:r>
              <a:rPr lang="en-US" sz="4000" b="1" dirty="0">
                <a:solidFill>
                  <a:srgbClr val="C00000"/>
                </a:solidFill>
              </a:rPr>
              <a:t>Text Book</a:t>
            </a:r>
          </a:p>
          <a:p>
            <a:pPr lvl="1"/>
            <a:r>
              <a:rPr lang="en-IN" b="1" dirty="0">
                <a:solidFill>
                  <a:srgbClr val="002060"/>
                </a:solidFill>
              </a:rPr>
              <a:t>COMPUTER VISION: A MODERN APPROACH by DAVID A. FORSYTH, Pearson Education </a:t>
            </a:r>
            <a:r>
              <a:rPr lang="en-IN" b="1" dirty="0" smtClean="0">
                <a:solidFill>
                  <a:srgbClr val="002060"/>
                </a:solidFill>
              </a:rPr>
              <a:t>India</a:t>
            </a:r>
          </a:p>
          <a:p>
            <a:pPr lvl="1"/>
            <a:r>
              <a:rPr lang="en-IN" b="1" dirty="0">
                <a:solidFill>
                  <a:srgbClr val="002060"/>
                </a:solidFill>
              </a:rPr>
              <a:t> PROGRAMMING COMPUTER VISION WITH PYTHON: TOOLS AND ALGORITHMS FOR </a:t>
            </a:r>
            <a:r>
              <a:rPr lang="en-IN" b="1" dirty="0" smtClean="0">
                <a:solidFill>
                  <a:srgbClr val="002060"/>
                </a:solidFill>
              </a:rPr>
              <a:t>ANALYSING </a:t>
            </a:r>
            <a:r>
              <a:rPr lang="en-IN" b="1" dirty="0">
                <a:solidFill>
                  <a:srgbClr val="002060"/>
                </a:solidFill>
              </a:rPr>
              <a:t>IMAGES by JAN ERIK SOLEM, O'REILLY</a:t>
            </a:r>
            <a:endParaRPr lang="en-IN" b="1" dirty="0" smtClean="0">
              <a:solidFill>
                <a:srgbClr val="002060"/>
              </a:solidFill>
            </a:endParaRPr>
          </a:p>
          <a:p>
            <a:pPr lvl="1"/>
            <a:endParaRPr lang="en-US" sz="40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3689565272"/>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3893" r:id="rId4" imgW="13937020" imgH="5409524" progId="">
                  <p:embed/>
                </p:oleObj>
              </mc:Choice>
              <mc:Fallback>
                <p:oleObj r:id="rId4" imgW="13937020" imgH="5409524" progId="">
                  <p:embed/>
                  <p:pic>
                    <p:nvPicPr>
                      <p:cNvPr id="0"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964725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800" dirty="0">
                <a:solidFill>
                  <a:srgbClr val="C00000"/>
                </a:solidFill>
              </a:rPr>
              <a:t>The course </a:t>
            </a:r>
            <a:r>
              <a:rPr lang="en-US" sz="4800" dirty="0" smtClean="0">
                <a:solidFill>
                  <a:srgbClr val="C00000"/>
                </a:solidFill>
              </a:rPr>
              <a:t>contents: Unit 5</a:t>
            </a:r>
            <a:endParaRPr lang="en-IN" sz="4800" dirty="0">
              <a:solidFill>
                <a:srgbClr val="C00000"/>
              </a:solidFill>
            </a:endParaRPr>
          </a:p>
        </p:txBody>
      </p:sp>
      <p:sp>
        <p:nvSpPr>
          <p:cNvPr id="3" name="Content Placeholder 2"/>
          <p:cNvSpPr>
            <a:spLocks noGrp="1"/>
          </p:cNvSpPr>
          <p:nvPr>
            <p:ph idx="1"/>
          </p:nvPr>
        </p:nvSpPr>
        <p:spPr>
          <a:xfrm>
            <a:off x="379040" y="864840"/>
            <a:ext cx="8764960" cy="5916960"/>
          </a:xfrm>
        </p:spPr>
        <p:txBody>
          <a:bodyPr>
            <a:normAutofit/>
          </a:bodyPr>
          <a:lstStyle/>
          <a:p>
            <a:r>
              <a:rPr lang="en-US" sz="3600" b="1" dirty="0" smtClean="0">
                <a:solidFill>
                  <a:srgbClr val="C00000"/>
                </a:solidFill>
              </a:rPr>
              <a:t>Color Processing</a:t>
            </a:r>
          </a:p>
          <a:p>
            <a:pPr lvl="1"/>
            <a:r>
              <a:rPr lang="en-US" sz="1900" b="1" dirty="0" smtClean="0">
                <a:solidFill>
                  <a:schemeClr val="accent1">
                    <a:lumMod val="50000"/>
                  </a:schemeClr>
                </a:solidFill>
              </a:rPr>
              <a:t>The physics of color</a:t>
            </a:r>
          </a:p>
          <a:p>
            <a:pPr lvl="1"/>
            <a:r>
              <a:rPr lang="en-US" sz="1900" b="1" dirty="0" smtClean="0">
                <a:solidFill>
                  <a:schemeClr val="accent1">
                    <a:lumMod val="50000"/>
                  </a:schemeClr>
                </a:solidFill>
              </a:rPr>
              <a:t>Human color perception</a:t>
            </a:r>
          </a:p>
          <a:p>
            <a:pPr lvl="1"/>
            <a:r>
              <a:rPr lang="en-US" sz="1900" b="1" dirty="0" smtClean="0">
                <a:solidFill>
                  <a:schemeClr val="accent1">
                    <a:lumMod val="50000"/>
                  </a:schemeClr>
                </a:solidFill>
              </a:rPr>
              <a:t>Representing color</a:t>
            </a:r>
          </a:p>
          <a:p>
            <a:pPr lvl="1"/>
            <a:r>
              <a:rPr lang="en-US" sz="1900" b="1" dirty="0" smtClean="0">
                <a:solidFill>
                  <a:schemeClr val="accent1">
                    <a:lumMod val="50000"/>
                  </a:schemeClr>
                </a:solidFill>
              </a:rPr>
              <a:t>Model for image color</a:t>
            </a:r>
          </a:p>
          <a:p>
            <a:pPr lvl="1"/>
            <a:r>
              <a:rPr lang="en-US" sz="1900" b="1" dirty="0" smtClean="0">
                <a:solidFill>
                  <a:schemeClr val="accent1">
                    <a:lumMod val="50000"/>
                  </a:schemeClr>
                </a:solidFill>
              </a:rPr>
              <a:t>Surface color from image color</a:t>
            </a:r>
          </a:p>
          <a:p>
            <a:r>
              <a:rPr lang="en-US" sz="3800" b="1" dirty="0" smtClean="0">
                <a:solidFill>
                  <a:srgbClr val="C00000"/>
                </a:solidFill>
              </a:rPr>
              <a:t>Range Image Processing</a:t>
            </a:r>
            <a:endParaRPr lang="en-US" sz="3800" b="1" dirty="0">
              <a:solidFill>
                <a:srgbClr val="C00000"/>
              </a:solidFill>
            </a:endParaRPr>
          </a:p>
          <a:p>
            <a:pPr lvl="1"/>
            <a:r>
              <a:rPr lang="en-US" sz="1900" b="1" dirty="0" smtClean="0">
                <a:solidFill>
                  <a:schemeClr val="accent1">
                    <a:lumMod val="50000"/>
                  </a:schemeClr>
                </a:solidFill>
              </a:rPr>
              <a:t>Active range sensors</a:t>
            </a:r>
          </a:p>
          <a:p>
            <a:pPr lvl="1"/>
            <a:r>
              <a:rPr lang="en-US" sz="1900" b="1" dirty="0" smtClean="0">
                <a:solidFill>
                  <a:schemeClr val="accent1">
                    <a:lumMod val="50000"/>
                  </a:schemeClr>
                </a:solidFill>
              </a:rPr>
              <a:t>Range data segmentation</a:t>
            </a:r>
          </a:p>
          <a:p>
            <a:pPr lvl="1"/>
            <a:r>
              <a:rPr lang="en-US" sz="1900" b="1" dirty="0" smtClean="0">
                <a:solidFill>
                  <a:schemeClr val="accent1">
                    <a:lumMod val="50000"/>
                  </a:schemeClr>
                </a:solidFill>
              </a:rPr>
              <a:t>Range image registration and model </a:t>
            </a:r>
            <a:r>
              <a:rPr lang="en-US" sz="1900" b="1" dirty="0" err="1" smtClean="0">
                <a:solidFill>
                  <a:schemeClr val="accent1">
                    <a:lumMod val="50000"/>
                  </a:schemeClr>
                </a:solidFill>
              </a:rPr>
              <a:t>acquistion</a:t>
            </a:r>
            <a:endParaRPr lang="en-US" sz="1900" b="1" dirty="0" smtClean="0">
              <a:solidFill>
                <a:schemeClr val="accent1">
                  <a:lumMod val="50000"/>
                </a:schemeClr>
              </a:solidFill>
            </a:endParaRPr>
          </a:p>
          <a:p>
            <a:pPr lvl="1"/>
            <a:r>
              <a:rPr lang="en-US" sz="1900" b="1" dirty="0" smtClean="0">
                <a:solidFill>
                  <a:schemeClr val="accent1">
                    <a:lumMod val="50000"/>
                  </a:schemeClr>
                </a:solidFill>
              </a:rPr>
              <a:t>Object recognition</a:t>
            </a:r>
          </a:p>
          <a:p>
            <a:pPr lvl="1"/>
            <a:endParaRPr lang="en-US" sz="1800" b="1" dirty="0" smtClean="0">
              <a:solidFill>
                <a:schemeClr val="accent1">
                  <a:lumMod val="50000"/>
                </a:schemeClr>
              </a:solidFill>
            </a:endParaRPr>
          </a:p>
        </p:txBody>
      </p:sp>
      <p:cxnSp>
        <p:nvCxnSpPr>
          <p:cNvPr id="4" name="Straight Connector 3"/>
          <p:cNvCxnSpPr/>
          <p:nvPr/>
        </p:nvCxnSpPr>
        <p:spPr>
          <a:xfrm>
            <a:off x="533400" y="83820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3585371336"/>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4997" r:id="rId3" imgW="13937020" imgH="5409524" progId="">
                  <p:embed/>
                </p:oleObj>
              </mc:Choice>
              <mc:Fallback>
                <p:oleObj r:id="rId3" imgW="13937020" imgH="54095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6885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800" dirty="0">
                <a:solidFill>
                  <a:srgbClr val="C00000"/>
                </a:solidFill>
              </a:rPr>
              <a:t>The course </a:t>
            </a:r>
            <a:r>
              <a:rPr lang="en-US" sz="4800" dirty="0" smtClean="0">
                <a:solidFill>
                  <a:srgbClr val="C00000"/>
                </a:solidFill>
              </a:rPr>
              <a:t>contents: Unit 6</a:t>
            </a:r>
            <a:endParaRPr lang="en-IN" sz="4800" dirty="0">
              <a:solidFill>
                <a:srgbClr val="C00000"/>
              </a:solidFill>
            </a:endParaRPr>
          </a:p>
        </p:txBody>
      </p:sp>
      <p:sp>
        <p:nvSpPr>
          <p:cNvPr id="3" name="Content Placeholder 2"/>
          <p:cNvSpPr>
            <a:spLocks noGrp="1"/>
          </p:cNvSpPr>
          <p:nvPr>
            <p:ph idx="1"/>
          </p:nvPr>
        </p:nvSpPr>
        <p:spPr>
          <a:xfrm>
            <a:off x="0" y="864840"/>
            <a:ext cx="9753600" cy="5916960"/>
          </a:xfrm>
        </p:spPr>
        <p:txBody>
          <a:bodyPr>
            <a:normAutofit/>
          </a:bodyPr>
          <a:lstStyle/>
          <a:p>
            <a:r>
              <a:rPr lang="en-US" sz="2800" b="1" dirty="0" smtClean="0">
                <a:solidFill>
                  <a:srgbClr val="C00000"/>
                </a:solidFill>
              </a:rPr>
              <a:t>Clustering and Classification</a:t>
            </a:r>
          </a:p>
          <a:p>
            <a:pPr lvl="1"/>
            <a:r>
              <a:rPr lang="en-US" sz="1800" b="1" dirty="0" smtClean="0">
                <a:solidFill>
                  <a:schemeClr val="accent1">
                    <a:lumMod val="50000"/>
                  </a:schemeClr>
                </a:solidFill>
              </a:rPr>
              <a:t>Overview of classification</a:t>
            </a:r>
          </a:p>
          <a:p>
            <a:pPr lvl="1"/>
            <a:r>
              <a:rPr lang="en-US" sz="1800" b="1" dirty="0" smtClean="0">
                <a:solidFill>
                  <a:schemeClr val="accent1">
                    <a:lumMod val="50000"/>
                  </a:schemeClr>
                </a:solidFill>
              </a:rPr>
              <a:t>Probabilistic approach</a:t>
            </a:r>
          </a:p>
          <a:p>
            <a:pPr lvl="1"/>
            <a:r>
              <a:rPr lang="en-US" sz="1800" b="1" dirty="0" smtClean="0">
                <a:solidFill>
                  <a:schemeClr val="accent1">
                    <a:lumMod val="50000"/>
                  </a:schemeClr>
                </a:solidFill>
              </a:rPr>
              <a:t>Distance based </a:t>
            </a:r>
          </a:p>
          <a:p>
            <a:pPr lvl="1"/>
            <a:r>
              <a:rPr lang="en-US" sz="1800" b="1" dirty="0" smtClean="0">
                <a:solidFill>
                  <a:schemeClr val="accent1">
                    <a:lumMod val="50000"/>
                  </a:schemeClr>
                </a:solidFill>
              </a:rPr>
              <a:t>Discriminant analysis</a:t>
            </a:r>
          </a:p>
          <a:p>
            <a:pPr lvl="1"/>
            <a:r>
              <a:rPr lang="en-US" sz="1800" b="1" dirty="0" smtClean="0">
                <a:solidFill>
                  <a:schemeClr val="accent1">
                    <a:lumMod val="50000"/>
                  </a:schemeClr>
                </a:solidFill>
              </a:rPr>
              <a:t>ANN</a:t>
            </a:r>
          </a:p>
          <a:p>
            <a:pPr lvl="1"/>
            <a:r>
              <a:rPr lang="en-US" sz="1800" b="1" dirty="0" smtClean="0">
                <a:solidFill>
                  <a:schemeClr val="accent1">
                    <a:lumMod val="50000"/>
                  </a:schemeClr>
                </a:solidFill>
              </a:rPr>
              <a:t>Clustering techniques</a:t>
            </a:r>
          </a:p>
          <a:p>
            <a:pPr lvl="1"/>
            <a:r>
              <a:rPr lang="en-US" sz="1800" b="1" dirty="0" err="1">
                <a:solidFill>
                  <a:schemeClr val="accent1">
                    <a:lumMod val="50000"/>
                  </a:schemeClr>
                </a:solidFill>
              </a:rPr>
              <a:t>I</a:t>
            </a:r>
            <a:r>
              <a:rPr lang="en-US" sz="1800" b="1" dirty="0" err="1" smtClean="0">
                <a:solidFill>
                  <a:schemeClr val="accent1">
                    <a:lumMod val="50000"/>
                  </a:schemeClr>
                </a:solidFill>
              </a:rPr>
              <a:t>lyod</a:t>
            </a:r>
            <a:r>
              <a:rPr lang="en-US" sz="1800" b="1" dirty="0" smtClean="0">
                <a:solidFill>
                  <a:schemeClr val="accent1">
                    <a:lumMod val="50000"/>
                  </a:schemeClr>
                </a:solidFill>
              </a:rPr>
              <a:t> algorithm</a:t>
            </a:r>
          </a:p>
          <a:p>
            <a:pPr lvl="1"/>
            <a:r>
              <a:rPr lang="en-US" sz="1800" b="1" dirty="0" smtClean="0">
                <a:solidFill>
                  <a:schemeClr val="accent1">
                    <a:lumMod val="50000"/>
                  </a:schemeClr>
                </a:solidFill>
              </a:rPr>
              <a:t>K-Means algorithm</a:t>
            </a:r>
          </a:p>
          <a:p>
            <a:r>
              <a:rPr lang="en-US" sz="2800" b="1" dirty="0" smtClean="0">
                <a:solidFill>
                  <a:srgbClr val="C00000"/>
                </a:solidFill>
              </a:rPr>
              <a:t>Dimensionality Reduction and Sparse Representation</a:t>
            </a:r>
            <a:endParaRPr lang="en-US" sz="2800" b="1" dirty="0">
              <a:solidFill>
                <a:srgbClr val="C00000"/>
              </a:solidFill>
            </a:endParaRPr>
          </a:p>
          <a:p>
            <a:pPr lvl="1"/>
            <a:r>
              <a:rPr lang="en-US" sz="1800" b="1" dirty="0" smtClean="0">
                <a:solidFill>
                  <a:schemeClr val="accent1">
                    <a:lumMod val="50000"/>
                  </a:schemeClr>
                </a:solidFill>
              </a:rPr>
              <a:t>PCA</a:t>
            </a:r>
          </a:p>
          <a:p>
            <a:pPr lvl="1"/>
            <a:r>
              <a:rPr lang="en-US" sz="1800" b="1" dirty="0" smtClean="0">
                <a:solidFill>
                  <a:schemeClr val="accent1">
                    <a:lumMod val="50000"/>
                  </a:schemeClr>
                </a:solidFill>
              </a:rPr>
              <a:t>LDA</a:t>
            </a:r>
          </a:p>
          <a:p>
            <a:pPr lvl="1"/>
            <a:r>
              <a:rPr lang="en-US" sz="1800" b="1" dirty="0" smtClean="0">
                <a:solidFill>
                  <a:schemeClr val="accent1">
                    <a:lumMod val="50000"/>
                  </a:schemeClr>
                </a:solidFill>
              </a:rPr>
              <a:t>Sparse representation</a:t>
            </a:r>
          </a:p>
          <a:p>
            <a:pPr lvl="1"/>
            <a:r>
              <a:rPr lang="en-US" sz="1800" b="1" dirty="0" smtClean="0">
                <a:solidFill>
                  <a:schemeClr val="accent1">
                    <a:lumMod val="50000"/>
                  </a:schemeClr>
                </a:solidFill>
              </a:rPr>
              <a:t>OMP algorithm</a:t>
            </a:r>
          </a:p>
          <a:p>
            <a:pPr lvl="1"/>
            <a:r>
              <a:rPr lang="en-US" sz="1800" b="1" dirty="0" smtClean="0">
                <a:solidFill>
                  <a:schemeClr val="accent1">
                    <a:lumMod val="50000"/>
                  </a:schemeClr>
                </a:solidFill>
              </a:rPr>
              <a:t> BP algorithm</a:t>
            </a:r>
          </a:p>
          <a:p>
            <a:pPr lvl="1"/>
            <a:endParaRPr lang="en-US" sz="1600" b="1" dirty="0" smtClean="0">
              <a:solidFill>
                <a:schemeClr val="accent1">
                  <a:lumMod val="50000"/>
                </a:schemeClr>
              </a:solidFill>
            </a:endParaRPr>
          </a:p>
        </p:txBody>
      </p:sp>
      <p:cxnSp>
        <p:nvCxnSpPr>
          <p:cNvPr id="4" name="Straight Connector 3"/>
          <p:cNvCxnSpPr/>
          <p:nvPr/>
        </p:nvCxnSpPr>
        <p:spPr>
          <a:xfrm>
            <a:off x="533400" y="83820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3621746612"/>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86020" r:id="rId3" imgW="13937020" imgH="5409524" progId="">
                  <p:embed/>
                </p:oleObj>
              </mc:Choice>
              <mc:Fallback>
                <p:oleObj r:id="rId3" imgW="13937020" imgH="54095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03739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The course outcome…</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1884213108"/>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49230" r:id="rId3" imgW="13937020" imgH="5409524" progId="">
                  <p:embed/>
                </p:oleObj>
              </mc:Choice>
              <mc:Fallback>
                <p:oleObj r:id="rId3" imgW="13937020" imgH="5409524" progId="">
                  <p:embed/>
                  <p:pic>
                    <p:nvPicPr>
                      <p:cNvPr id="0"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611560" y="1278553"/>
            <a:ext cx="8208912" cy="4893647"/>
          </a:xfrm>
          <a:prstGeom prst="rect">
            <a:avLst/>
          </a:prstGeom>
          <a:noFill/>
        </p:spPr>
        <p:txBody>
          <a:bodyPr wrap="square" rtlCol="0">
            <a:spAutoFit/>
          </a:bodyPr>
          <a:lstStyle/>
          <a:p>
            <a:pPr marL="342900" indent="-342900">
              <a:buFont typeface="Arial" panose="020B0604020202020204" pitchFamily="34" charset="0"/>
              <a:buChar char="•"/>
            </a:pPr>
            <a:endParaRPr lang="en-US" sz="2400" b="1" dirty="0">
              <a:solidFill>
                <a:schemeClr val="accent1">
                  <a:lumMod val="50000"/>
                </a:schemeClr>
              </a:solidFill>
            </a:endParaRPr>
          </a:p>
          <a:p>
            <a:pPr marL="342900" indent="-342900">
              <a:buFont typeface="Arial" panose="020B0604020202020204" pitchFamily="34" charset="0"/>
              <a:buChar char="•"/>
            </a:pPr>
            <a:r>
              <a:rPr lang="en-IN" sz="2400" b="1" dirty="0" smtClean="0">
                <a:solidFill>
                  <a:schemeClr val="accent1">
                    <a:lumMod val="50000"/>
                  </a:schemeClr>
                </a:solidFill>
              </a:rPr>
              <a:t>learn </a:t>
            </a:r>
            <a:r>
              <a:rPr lang="en-IN" sz="2400" b="1" dirty="0">
                <a:solidFill>
                  <a:schemeClr val="accent1">
                    <a:lumMod val="50000"/>
                  </a:schemeClr>
                </a:solidFill>
              </a:rPr>
              <a:t>fundamentals of image processing, image enhancement and filtering</a:t>
            </a:r>
            <a:r>
              <a:rPr lang="en-IN" sz="2400" b="1" dirty="0" smtClean="0">
                <a:solidFill>
                  <a:schemeClr val="accent1">
                    <a:lumMod val="50000"/>
                  </a:schemeClr>
                </a:solidFill>
              </a:rPr>
              <a:t>.</a:t>
            </a:r>
          </a:p>
          <a:p>
            <a:pPr marL="342900" indent="-342900">
              <a:buFont typeface="Arial" panose="020B0604020202020204" pitchFamily="34" charset="0"/>
              <a:buChar char="•"/>
            </a:pPr>
            <a:r>
              <a:rPr lang="en-IN" sz="2400" b="1" dirty="0">
                <a:solidFill>
                  <a:schemeClr val="accent1">
                    <a:lumMod val="50000"/>
                  </a:schemeClr>
                </a:solidFill>
              </a:rPr>
              <a:t>familiar with various camera models such as pinhole camera model, camera calibration and lens distortion </a:t>
            </a:r>
            <a:r>
              <a:rPr lang="en-IN" sz="2400" b="1" dirty="0" smtClean="0">
                <a:solidFill>
                  <a:schemeClr val="accent1">
                    <a:lumMod val="50000"/>
                  </a:schemeClr>
                </a:solidFill>
              </a:rPr>
              <a:t>correction.</a:t>
            </a:r>
          </a:p>
          <a:p>
            <a:pPr marL="342900" indent="-342900">
              <a:buFont typeface="Arial" panose="020B0604020202020204" pitchFamily="34" charset="0"/>
              <a:buChar char="•"/>
            </a:pPr>
            <a:r>
              <a:rPr lang="en-IN" sz="2400" b="1" dirty="0" smtClean="0">
                <a:solidFill>
                  <a:schemeClr val="accent1">
                    <a:lumMod val="50000"/>
                  </a:schemeClr>
                </a:solidFill>
              </a:rPr>
              <a:t>illustrate </a:t>
            </a:r>
            <a:r>
              <a:rPr lang="en-IN" sz="2400" b="1" dirty="0">
                <a:solidFill>
                  <a:schemeClr val="accent1">
                    <a:lumMod val="50000"/>
                  </a:schemeClr>
                </a:solidFill>
              </a:rPr>
              <a:t>the concept of </a:t>
            </a:r>
            <a:r>
              <a:rPr lang="en-IN" sz="2400" b="1" dirty="0" err="1">
                <a:solidFill>
                  <a:schemeClr val="accent1">
                    <a:lumMod val="50000"/>
                  </a:schemeClr>
                </a:solidFill>
              </a:rPr>
              <a:t>epipolar</a:t>
            </a:r>
            <a:r>
              <a:rPr lang="en-IN" sz="2400" b="1" dirty="0">
                <a:solidFill>
                  <a:schemeClr val="accent1">
                    <a:lumMod val="50000"/>
                  </a:schemeClr>
                </a:solidFill>
              </a:rPr>
              <a:t> geometry including the </a:t>
            </a:r>
            <a:r>
              <a:rPr lang="en-IN" sz="2400" b="1" dirty="0" err="1">
                <a:solidFill>
                  <a:schemeClr val="accent1">
                    <a:lumMod val="50000"/>
                  </a:schemeClr>
                </a:solidFill>
              </a:rPr>
              <a:t>epipolar</a:t>
            </a:r>
            <a:r>
              <a:rPr lang="en-IN" sz="2400" b="1" dirty="0">
                <a:solidFill>
                  <a:schemeClr val="accent1">
                    <a:lumMod val="50000"/>
                  </a:schemeClr>
                </a:solidFill>
              </a:rPr>
              <a:t> constraint and fundamental matrix</a:t>
            </a:r>
            <a:r>
              <a:rPr lang="en-IN" sz="2400" b="1" dirty="0" smtClean="0">
                <a:solidFill>
                  <a:schemeClr val="accent1">
                    <a:lumMod val="50000"/>
                  </a:schemeClr>
                </a:solidFill>
              </a:rPr>
              <a:t>.</a:t>
            </a:r>
          </a:p>
          <a:p>
            <a:pPr marL="342900" indent="-342900">
              <a:buFont typeface="Arial" panose="020B0604020202020204" pitchFamily="34" charset="0"/>
              <a:buChar char="•"/>
            </a:pPr>
            <a:r>
              <a:rPr lang="en-IN" sz="2400" b="1" dirty="0">
                <a:solidFill>
                  <a:schemeClr val="accent1">
                    <a:lumMod val="50000"/>
                  </a:schemeClr>
                </a:solidFill>
              </a:rPr>
              <a:t>identify and extract relevant features from images using appropriate feature descriptors. </a:t>
            </a:r>
            <a:endParaRPr lang="en-IN" sz="2400" b="1" dirty="0" smtClean="0">
              <a:solidFill>
                <a:schemeClr val="accent1">
                  <a:lumMod val="50000"/>
                </a:schemeClr>
              </a:solidFill>
            </a:endParaRPr>
          </a:p>
          <a:p>
            <a:pPr marL="342900" indent="-342900">
              <a:buFont typeface="Arial" panose="020B0604020202020204" pitchFamily="34" charset="0"/>
              <a:buChar char="•"/>
            </a:pPr>
            <a:r>
              <a:rPr lang="en-IN" sz="2400" b="1" dirty="0">
                <a:solidFill>
                  <a:schemeClr val="accent1">
                    <a:lumMod val="50000"/>
                  </a:schemeClr>
                </a:solidFill>
              </a:rPr>
              <a:t>apply various processing techniques on </a:t>
            </a:r>
            <a:r>
              <a:rPr lang="en-IN" sz="2400" b="1" dirty="0" err="1">
                <a:solidFill>
                  <a:schemeClr val="accent1">
                    <a:lumMod val="50000"/>
                  </a:schemeClr>
                </a:solidFill>
              </a:rPr>
              <a:t>color</a:t>
            </a:r>
            <a:r>
              <a:rPr lang="en-IN" sz="2400" b="1" dirty="0">
                <a:solidFill>
                  <a:schemeClr val="accent1">
                    <a:lumMod val="50000"/>
                  </a:schemeClr>
                </a:solidFill>
              </a:rPr>
              <a:t> images and range </a:t>
            </a:r>
            <a:r>
              <a:rPr lang="en-IN" sz="2400" b="1" dirty="0" smtClean="0">
                <a:solidFill>
                  <a:schemeClr val="accent1">
                    <a:lumMod val="50000"/>
                  </a:schemeClr>
                </a:solidFill>
              </a:rPr>
              <a:t>images</a:t>
            </a:r>
          </a:p>
          <a:p>
            <a:pPr marL="342900" indent="-342900">
              <a:buFont typeface="Arial" panose="020B0604020202020204" pitchFamily="34" charset="0"/>
              <a:buChar char="•"/>
            </a:pPr>
            <a:r>
              <a:rPr lang="en-IN" sz="2400" b="1" dirty="0">
                <a:solidFill>
                  <a:schemeClr val="accent1">
                    <a:lumMod val="50000"/>
                  </a:schemeClr>
                </a:solidFill>
              </a:rPr>
              <a:t>apply various machine learning algorithms for image classification and clustering.</a:t>
            </a:r>
            <a:endParaRPr lang="en-IN" sz="2400" b="1" dirty="0">
              <a:solidFill>
                <a:schemeClr val="accent1">
                  <a:lumMod val="50000"/>
                </a:schemeClr>
              </a:solidFill>
            </a:endParaRPr>
          </a:p>
        </p:txBody>
      </p:sp>
    </p:spTree>
    <p:extLst>
      <p:ext uri="{BB962C8B-B14F-4D97-AF65-F5344CB8AC3E}">
        <p14:creationId xmlns:p14="http://schemas.microsoft.com/office/powerpoint/2010/main" val="2002124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rgbClr val="C00000"/>
                </a:solidFill>
              </a:rPr>
              <a:t>MOOC </a:t>
            </a:r>
            <a:endParaRPr lang="en-IN" b="1" dirty="0">
              <a:solidFill>
                <a:srgbClr val="C00000"/>
              </a:solidFill>
            </a:endParaRPr>
          </a:p>
        </p:txBody>
      </p:sp>
      <p:sp>
        <p:nvSpPr>
          <p:cNvPr id="3" name="Content Placeholder 2"/>
          <p:cNvSpPr>
            <a:spLocks noGrp="1"/>
          </p:cNvSpPr>
          <p:nvPr>
            <p:ph idx="1"/>
          </p:nvPr>
        </p:nvSpPr>
        <p:spPr/>
        <p:txBody>
          <a:bodyPr/>
          <a:lstStyle/>
          <a:p>
            <a:r>
              <a:rPr lang="en-IN" dirty="0">
                <a:hlinkClick r:id="rId2"/>
              </a:rPr>
              <a:t>https://</a:t>
            </a:r>
            <a:r>
              <a:rPr lang="en-IN" dirty="0" smtClean="0">
                <a:hlinkClick r:id="rId2"/>
              </a:rPr>
              <a:t>onlinecourses.nptel.ac.in/noc23_cs77/preview</a:t>
            </a:r>
            <a:endParaRPr lang="en-IN" dirty="0" smtClean="0"/>
          </a:p>
          <a:p>
            <a:endParaRPr lang="en-US" dirty="0"/>
          </a:p>
          <a:p>
            <a:r>
              <a:rPr lang="en-US" dirty="0" smtClean="0"/>
              <a:t>Computer Vision </a:t>
            </a:r>
          </a:p>
          <a:p>
            <a:pPr marL="0" indent="0">
              <a:buNone/>
            </a:pPr>
            <a:r>
              <a:rPr lang="en-US" dirty="0"/>
              <a:t> </a:t>
            </a:r>
            <a:r>
              <a:rPr lang="en-US" dirty="0" smtClean="0"/>
              <a:t>    by </a:t>
            </a:r>
            <a:r>
              <a:rPr lang="en-IN" dirty="0"/>
              <a:t>Prof. </a:t>
            </a:r>
            <a:r>
              <a:rPr lang="en-IN" dirty="0" err="1"/>
              <a:t>Jayanta</a:t>
            </a:r>
            <a:r>
              <a:rPr lang="en-IN" dirty="0"/>
              <a:t> </a:t>
            </a:r>
            <a:r>
              <a:rPr lang="en-IN" dirty="0" err="1"/>
              <a:t>Mukhopadhyay</a:t>
            </a:r>
            <a:r>
              <a:rPr lang="en-IN" dirty="0"/>
              <a:t> </a:t>
            </a:r>
            <a:r>
              <a:rPr lang="en-IN" dirty="0" smtClean="0"/>
              <a:t>,</a:t>
            </a:r>
          </a:p>
          <a:p>
            <a:pPr marL="0" indent="0">
              <a:buNone/>
            </a:pPr>
            <a:r>
              <a:rPr lang="en-IN" dirty="0"/>
              <a:t> </a:t>
            </a:r>
            <a:r>
              <a:rPr lang="en-IN" dirty="0" smtClean="0"/>
              <a:t>    IIT </a:t>
            </a:r>
            <a:r>
              <a:rPr lang="en-IN" dirty="0" err="1"/>
              <a:t>Kharagpur</a:t>
            </a:r>
            <a:endParaRPr lang="en-IN" dirty="0"/>
          </a:p>
        </p:txBody>
      </p:sp>
    </p:spTree>
    <p:extLst>
      <p:ext uri="{BB962C8B-B14F-4D97-AF65-F5344CB8AC3E}">
        <p14:creationId xmlns:p14="http://schemas.microsoft.com/office/powerpoint/2010/main" val="39978026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72" name="Picture 7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13" y="198120"/>
            <a:ext cx="7620000" cy="58864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961721" y="5105400"/>
            <a:ext cx="7056784"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72273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Course Assessment Model</a:t>
            </a:r>
            <a:endParaRPr lang="en-IN" sz="4800" dirty="0">
              <a:solidFill>
                <a:srgbClr val="C00000"/>
              </a:solidFill>
            </a:endParaRPr>
          </a:p>
        </p:txBody>
      </p:sp>
      <p:sp>
        <p:nvSpPr>
          <p:cNvPr id="3" name="Content Placeholder 2"/>
          <p:cNvSpPr>
            <a:spLocks noGrp="1"/>
          </p:cNvSpPr>
          <p:nvPr>
            <p:ph idx="1"/>
          </p:nvPr>
        </p:nvSpPr>
        <p:spPr>
          <a:xfrm>
            <a:off x="457200" y="1456184"/>
            <a:ext cx="8229600" cy="5069160"/>
          </a:xfrm>
        </p:spPr>
        <p:txBody>
          <a:bodyPr>
            <a:normAutofit fontScale="92500" lnSpcReduction="10000"/>
          </a:bodyPr>
          <a:lstStyle/>
          <a:p>
            <a:r>
              <a:rPr lang="en-US" sz="4000" b="1" dirty="0">
                <a:solidFill>
                  <a:srgbClr val="002060"/>
                </a:solidFill>
              </a:rPr>
              <a:t>Marks break up*</a:t>
            </a:r>
          </a:p>
          <a:p>
            <a:r>
              <a:rPr lang="en-US" sz="4000" b="1" dirty="0">
                <a:solidFill>
                  <a:srgbClr val="C00000"/>
                </a:solidFill>
              </a:rPr>
              <a:t>Attendance</a:t>
            </a:r>
            <a:r>
              <a:rPr lang="en-US" sz="4000" dirty="0">
                <a:solidFill>
                  <a:srgbClr val="C00000"/>
                </a:solidFill>
              </a:rPr>
              <a:t>						  5</a:t>
            </a:r>
          </a:p>
          <a:p>
            <a:r>
              <a:rPr lang="en-US" sz="4000" b="1" dirty="0">
                <a:solidFill>
                  <a:srgbClr val="C00000"/>
                </a:solidFill>
              </a:rPr>
              <a:t>CA</a:t>
            </a:r>
            <a:r>
              <a:rPr lang="en-US" sz="4000" dirty="0">
                <a:solidFill>
                  <a:srgbClr val="C00000"/>
                </a:solidFill>
              </a:rPr>
              <a:t> 							</a:t>
            </a:r>
            <a:r>
              <a:rPr lang="en-US" sz="4000" dirty="0">
                <a:solidFill>
                  <a:srgbClr val="C00000"/>
                </a:solidFill>
              </a:rPr>
              <a:t>2</a:t>
            </a:r>
            <a:r>
              <a:rPr lang="en-US" sz="4000" dirty="0" smtClean="0">
                <a:solidFill>
                  <a:srgbClr val="C00000"/>
                </a:solidFill>
              </a:rPr>
              <a:t>5</a:t>
            </a:r>
            <a:endParaRPr lang="en-US" sz="3900" dirty="0">
              <a:solidFill>
                <a:srgbClr val="C00000"/>
              </a:solidFill>
            </a:endParaRPr>
          </a:p>
          <a:p>
            <a:pPr lvl="1"/>
            <a:r>
              <a:rPr lang="en-US" sz="3500" dirty="0" smtClean="0">
                <a:solidFill>
                  <a:srgbClr val="C00000"/>
                </a:solidFill>
              </a:rPr>
              <a:t>Project			</a:t>
            </a:r>
            <a:r>
              <a:rPr lang="en-US" sz="3600" dirty="0">
                <a:solidFill>
                  <a:srgbClr val="C00000"/>
                </a:solidFill>
              </a:rPr>
              <a:t>	 		</a:t>
            </a:r>
            <a:endParaRPr lang="en-US" sz="3900" dirty="0">
              <a:solidFill>
                <a:srgbClr val="C00000"/>
              </a:solidFill>
            </a:endParaRPr>
          </a:p>
          <a:p>
            <a:pPr lvl="1"/>
            <a:r>
              <a:rPr lang="en-US" sz="3600" dirty="0" smtClean="0">
                <a:solidFill>
                  <a:srgbClr val="C00000"/>
                </a:solidFill>
              </a:rPr>
              <a:t>1 Best out of 2 </a:t>
            </a:r>
            <a:r>
              <a:rPr lang="en-US" sz="3600" dirty="0" smtClean="0">
                <a:solidFill>
                  <a:srgbClr val="C00000"/>
                </a:solidFill>
              </a:rPr>
              <a:t>Test-code based</a:t>
            </a:r>
            <a:r>
              <a:rPr lang="en-US" sz="3600" dirty="0">
                <a:solidFill>
                  <a:srgbClr val="C00000"/>
                </a:solidFill>
              </a:rPr>
              <a:t>	</a:t>
            </a:r>
            <a:endParaRPr lang="en-US" sz="3900" dirty="0">
              <a:solidFill>
                <a:srgbClr val="C00000"/>
              </a:solidFill>
            </a:endParaRPr>
          </a:p>
          <a:p>
            <a:r>
              <a:rPr lang="en-US" sz="4000" b="1" dirty="0" smtClean="0">
                <a:solidFill>
                  <a:srgbClr val="C00000"/>
                </a:solidFill>
              </a:rPr>
              <a:t>MTE							20</a:t>
            </a:r>
          </a:p>
          <a:p>
            <a:r>
              <a:rPr lang="en-US" sz="4000" b="1" dirty="0" smtClean="0">
                <a:solidFill>
                  <a:srgbClr val="C00000"/>
                </a:solidFill>
              </a:rPr>
              <a:t>ETE</a:t>
            </a:r>
            <a:r>
              <a:rPr lang="en-US" sz="4000" dirty="0">
                <a:solidFill>
                  <a:srgbClr val="C00000"/>
                </a:solidFill>
              </a:rPr>
              <a:t>							50</a:t>
            </a:r>
          </a:p>
          <a:p>
            <a:r>
              <a:rPr lang="en-US" sz="4000" b="1" dirty="0">
                <a:solidFill>
                  <a:srgbClr val="002060"/>
                </a:solidFill>
              </a:rPr>
              <a:t>Total							100</a:t>
            </a:r>
          </a:p>
          <a:p>
            <a:endParaRPr lang="en-IN" dirty="0">
              <a:solidFill>
                <a:schemeClr val="accent6">
                  <a:lumMod val="75000"/>
                </a:schemeClr>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26908343"/>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5928" r:id="rId3" imgW="13937020" imgH="5409524" progId="">
                  <p:embed/>
                </p:oleObj>
              </mc:Choice>
              <mc:Fallback>
                <p:oleObj r:id="rId3" imgW="13937020" imgH="5409524" progId="">
                  <p:embed/>
                  <p:pic>
                    <p:nvPicPr>
                      <p:cNvPr id="0"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Connector 6"/>
          <p:cNvCxnSpPr/>
          <p:nvPr/>
        </p:nvCxnSpPr>
        <p:spPr>
          <a:xfrm>
            <a:off x="7682880" y="5715000"/>
            <a:ext cx="10801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8616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925" y="312738"/>
            <a:ext cx="7391400" cy="1143000"/>
          </a:xfrm>
        </p:spPr>
        <p:txBody>
          <a:bodyPr>
            <a:noAutofit/>
          </a:bodyPr>
          <a:lstStyle/>
          <a:p>
            <a:pPr algn="l"/>
            <a:r>
              <a:rPr lang="en-US" sz="7200" dirty="0" smtClean="0">
                <a:solidFill>
                  <a:srgbClr val="C00000"/>
                </a:solidFill>
              </a:rPr>
              <a:t>Computer Vision</a:t>
            </a:r>
            <a:endParaRPr lang="en-IN" sz="7200" dirty="0">
              <a:solidFill>
                <a:srgbClr val="C00000"/>
              </a:solidFill>
            </a:endParaRPr>
          </a:p>
        </p:txBody>
      </p: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4535"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cxnSp>
        <p:nvCxnSpPr>
          <p:cNvPr id="11" name="Straight Connector 10">
            <a:extLst>
              <a:ext uri="{FF2B5EF4-FFF2-40B4-BE49-F238E27FC236}">
                <a16:creationId xmlns="" xmlns:a16="http://schemas.microsoft.com/office/drawing/2014/main" id="{BF73443C-A6BB-4551-ADC5-D73CDDEE12FA}"/>
              </a:ext>
            </a:extLst>
          </p:cNvPr>
          <p:cNvCxnSpPr/>
          <p:nvPr/>
        </p:nvCxnSpPr>
        <p:spPr>
          <a:xfrm>
            <a:off x="307975" y="1447800"/>
            <a:ext cx="7056784" cy="0"/>
          </a:xfrm>
          <a:prstGeom prst="line">
            <a:avLst/>
          </a:prstGeom>
        </p:spPr>
        <p:style>
          <a:lnRef idx="3">
            <a:schemeClr val="accent6"/>
          </a:lnRef>
          <a:fillRef idx="0">
            <a:schemeClr val="accent6"/>
          </a:fillRef>
          <a:effectRef idx="2">
            <a:schemeClr val="accent6"/>
          </a:effectRef>
          <a:fontRef idx="minor">
            <a:schemeClr val="tx1"/>
          </a:fontRef>
        </p:style>
      </p:cxn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75" y="2362200"/>
            <a:ext cx="5283200" cy="396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p:cNvSpPr/>
          <p:nvPr/>
        </p:nvSpPr>
        <p:spPr>
          <a:xfrm>
            <a:off x="460374" y="1676400"/>
            <a:ext cx="7464425" cy="461665"/>
          </a:xfrm>
          <a:prstGeom prst="rect">
            <a:avLst/>
          </a:prstGeom>
        </p:spPr>
        <p:txBody>
          <a:bodyPr wrap="square">
            <a:spAutoFit/>
          </a:bodyPr>
          <a:lstStyle/>
          <a:p>
            <a:pPr>
              <a:spcBef>
                <a:spcPts val="800"/>
              </a:spcBef>
              <a:buClrTx/>
              <a:buFontTx/>
              <a:buNone/>
            </a:pPr>
            <a:r>
              <a:rPr lang="en-US" sz="2400" b="1" dirty="0">
                <a:solidFill>
                  <a:srgbClr val="FF0000"/>
                </a:solidFill>
              </a:rPr>
              <a:t>Make computers understand images and video.</a:t>
            </a:r>
            <a:endParaRPr lang="en-US" sz="2400" b="1" dirty="0">
              <a:solidFill>
                <a:srgbClr val="FF0000"/>
              </a:solidFill>
            </a:endParaRPr>
          </a:p>
        </p:txBody>
      </p:sp>
      <p:sp>
        <p:nvSpPr>
          <p:cNvPr id="15" name="Text Box 4"/>
          <p:cNvSpPr txBox="1">
            <a:spLocks noChangeArrowheads="1"/>
          </p:cNvSpPr>
          <p:nvPr/>
        </p:nvSpPr>
        <p:spPr bwMode="auto">
          <a:xfrm>
            <a:off x="5715000" y="2895600"/>
            <a:ext cx="3352800" cy="2310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9pPr>
          </a:lstStyle>
          <a:p>
            <a:pPr>
              <a:buClrTx/>
              <a:buFontTx/>
              <a:buNone/>
            </a:pPr>
            <a:r>
              <a:rPr lang="en-US" sz="2400" dirty="0">
                <a:solidFill>
                  <a:srgbClr val="FF0000"/>
                </a:solidFill>
                <a:latin typeface="Arial" charset="0"/>
              </a:rPr>
              <a:t>What kind of scene?</a:t>
            </a:r>
          </a:p>
          <a:p>
            <a:pPr>
              <a:buClrTx/>
              <a:buFontTx/>
              <a:buNone/>
            </a:pPr>
            <a:endParaRPr lang="en-US" sz="2400" dirty="0">
              <a:solidFill>
                <a:srgbClr val="FF0000"/>
              </a:solidFill>
              <a:latin typeface="Arial" charset="0"/>
            </a:endParaRPr>
          </a:p>
          <a:p>
            <a:pPr>
              <a:buClrTx/>
              <a:buFontTx/>
              <a:buNone/>
            </a:pPr>
            <a:r>
              <a:rPr lang="en-US" sz="2400" dirty="0">
                <a:solidFill>
                  <a:srgbClr val="FF0000"/>
                </a:solidFill>
                <a:latin typeface="Arial" charset="0"/>
              </a:rPr>
              <a:t>Where are the cars?</a:t>
            </a:r>
          </a:p>
          <a:p>
            <a:pPr>
              <a:buClrTx/>
              <a:buFontTx/>
              <a:buNone/>
            </a:pPr>
            <a:endParaRPr lang="en-US" sz="2400" dirty="0">
              <a:solidFill>
                <a:srgbClr val="FF0000"/>
              </a:solidFill>
              <a:latin typeface="Arial" charset="0"/>
            </a:endParaRPr>
          </a:p>
          <a:p>
            <a:pPr>
              <a:buClrTx/>
              <a:buFontTx/>
              <a:buNone/>
            </a:pPr>
            <a:r>
              <a:rPr lang="en-US" sz="2400" dirty="0">
                <a:solidFill>
                  <a:srgbClr val="FF0000"/>
                </a:solidFill>
                <a:latin typeface="Arial" charset="0"/>
              </a:rPr>
              <a:t>How far is the building?</a:t>
            </a:r>
          </a:p>
          <a:p>
            <a:pPr>
              <a:buClrTx/>
              <a:buFontTx/>
              <a:buNone/>
            </a:pPr>
            <a:endParaRPr lang="en-US" sz="2400" dirty="0">
              <a:solidFill>
                <a:srgbClr val="FF0000"/>
              </a:solidFill>
              <a:latin typeface="Arial" charset="0"/>
            </a:endParaRPr>
          </a:p>
        </p:txBody>
      </p:sp>
    </p:spTree>
    <p:extLst>
      <p:ext uri="{BB962C8B-B14F-4D97-AF65-F5344CB8AC3E}">
        <p14:creationId xmlns:p14="http://schemas.microsoft.com/office/powerpoint/2010/main" val="394589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anim calcmode="lin" valueType="num">
                                      <p:cBhvr additive="base">
                                        <p:cTn id="11"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anim calcmode="lin" valueType="num">
                                      <p:cBhvr additive="base">
                                        <p:cTn id="15"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Vision is really hard</a:t>
            </a:r>
          </a:p>
        </p:txBody>
      </p:sp>
      <p:cxnSp>
        <p:nvCxnSpPr>
          <p:cNvPr id="4" name="Straight Connector 3"/>
          <p:cNvCxnSpPr/>
          <p:nvPr/>
        </p:nvCxnSpPr>
        <p:spPr>
          <a:xfrm>
            <a:off x="611560" y="1268760"/>
            <a:ext cx="4798640"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1142335832"/>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4935" r:id="rId3" imgW="13937020" imgH="5409524" progId="">
                  <p:embed/>
                </p:oleObj>
              </mc:Choice>
              <mc:Fallback>
                <p:oleObj r:id="rId3" imgW="13937020" imgH="5409524" progId="">
                  <p:embed/>
                  <p:pic>
                    <p:nvPicPr>
                      <p:cNvPr id="0"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Text Box 2"/>
          <p:cNvSpPr txBox="1">
            <a:spLocks noChangeArrowheads="1"/>
          </p:cNvSpPr>
          <p:nvPr/>
        </p:nvSpPr>
        <p:spPr bwMode="auto">
          <a:xfrm>
            <a:off x="347663" y="1295400"/>
            <a:ext cx="8262937"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9pPr>
          </a:lstStyle>
          <a:p>
            <a:pPr>
              <a:spcBef>
                <a:spcPts val="800"/>
              </a:spcBef>
              <a:buFont typeface="Arial" charset="0"/>
              <a:buChar char="•"/>
            </a:pPr>
            <a:r>
              <a:rPr lang="en-US" sz="3200" b="1" dirty="0">
                <a:solidFill>
                  <a:srgbClr val="FF0000"/>
                </a:solidFill>
              </a:rPr>
              <a:t>Vision is an amazing feat of natural intelligence	</a:t>
            </a:r>
          </a:p>
          <a:p>
            <a:pPr lvl="1">
              <a:spcBef>
                <a:spcPts val="600"/>
              </a:spcBef>
              <a:buFont typeface="Arial" charset="0"/>
              <a:buChar char="–"/>
            </a:pPr>
            <a:r>
              <a:rPr lang="en-US" sz="2400" b="1" dirty="0">
                <a:solidFill>
                  <a:srgbClr val="FF0000"/>
                </a:solidFill>
              </a:rPr>
              <a:t>Visual cortex occupies about 50% of Macaque brain</a:t>
            </a:r>
          </a:p>
          <a:p>
            <a:pPr lvl="1">
              <a:spcBef>
                <a:spcPts val="600"/>
              </a:spcBef>
              <a:buFont typeface="Arial" charset="0"/>
              <a:buChar char="–"/>
            </a:pPr>
            <a:r>
              <a:rPr lang="en-US" sz="2400" b="1" dirty="0">
                <a:solidFill>
                  <a:srgbClr val="FF0000"/>
                </a:solidFill>
              </a:rPr>
              <a:t>More human brain devoted to vision than anything else</a:t>
            </a:r>
          </a:p>
        </p:txBody>
      </p: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429000"/>
            <a:ext cx="2070100" cy="304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AutoShape 4"/>
          <p:cNvSpPr>
            <a:spLocks noChangeArrowheads="1"/>
          </p:cNvSpPr>
          <p:nvPr/>
        </p:nvSpPr>
        <p:spPr bwMode="auto">
          <a:xfrm>
            <a:off x="5105400" y="3657600"/>
            <a:ext cx="2438400" cy="1371600"/>
          </a:xfrm>
          <a:custGeom>
            <a:avLst/>
            <a:gdLst>
              <a:gd name="T0" fmla="*/ 2436368 w 43200"/>
              <a:gd name="T1" fmla="*/ 685800 h 43200"/>
              <a:gd name="T2" fmla="*/ 1219200 w 43200"/>
              <a:gd name="T3" fmla="*/ 1370140 h 43200"/>
              <a:gd name="T4" fmla="*/ 7564 w 43200"/>
              <a:gd name="T5" fmla="*/ 685800 h 43200"/>
              <a:gd name="T6" fmla="*/ 1219200 w 43200"/>
              <a:gd name="T7" fmla="*/ 78423 h 43200"/>
              <a:gd name="T8" fmla="*/ 5954 w 43200"/>
              <a:gd name="T9" fmla="*/ 6524 h 43200"/>
              <a:gd name="T10" fmla="*/ 34174 w 43200"/>
              <a:gd name="T11" fmla="*/ 34674 h 43200"/>
            </a:gdLst>
            <a:ahLst/>
            <a:cxnLst>
              <a:cxn ang="0">
                <a:pos x="T0" y="T1"/>
              </a:cxn>
              <a:cxn ang="0">
                <a:pos x="T2" y="T3"/>
              </a:cxn>
              <a:cxn ang="0">
                <a:pos x="T4" y="T5"/>
              </a:cxn>
              <a:cxn ang="0">
                <a:pos x="T6" y="T7"/>
              </a:cxn>
            </a:cxnLst>
            <a:rect l="T8" t="T9" r="T10" b="T11"/>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000000"/>
                </a:solidFill>
                <a:latin typeface="Comic Sans MS" pitchFamily="64" charset="0"/>
                <a:ea typeface="DejaVu Sans" charset="0"/>
                <a:cs typeface="DejaVu Sans" charset="0"/>
              </a:rPr>
              <a:t>Is that a queen or a bishop?</a:t>
            </a:r>
          </a:p>
        </p:txBody>
      </p:sp>
    </p:spTree>
    <p:extLst>
      <p:ext uri="{BB962C8B-B14F-4D97-AF65-F5344CB8AC3E}">
        <p14:creationId xmlns:p14="http://schemas.microsoft.com/office/powerpoint/2010/main" val="2888888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229600" cy="1143000"/>
          </a:xfrm>
        </p:spPr>
        <p:txBody>
          <a:bodyPr>
            <a:normAutofit/>
          </a:bodyPr>
          <a:lstStyle/>
          <a:p>
            <a:pPr algn="l"/>
            <a:r>
              <a:rPr lang="en-US" dirty="0">
                <a:solidFill>
                  <a:srgbClr val="FF0000"/>
                </a:solidFill>
              </a:rPr>
              <a:t>Why computer vision </a:t>
            </a:r>
            <a:r>
              <a:rPr lang="en-US" dirty="0" smtClean="0">
                <a:solidFill>
                  <a:srgbClr val="FF0000"/>
                </a:solidFill>
              </a:rPr>
              <a:t>matters?</a:t>
            </a:r>
            <a:endParaRPr lang="en-IN" dirty="0">
              <a:solidFill>
                <a:srgbClr val="FF0000"/>
              </a:solidFill>
            </a:endParaRPr>
          </a:p>
        </p:txBody>
      </p:sp>
      <p:cxnSp>
        <p:nvCxnSpPr>
          <p:cNvPr id="4" name="Straight Connector 3"/>
          <p:cNvCxnSpPr/>
          <p:nvPr/>
        </p:nvCxnSpPr>
        <p:spPr>
          <a:xfrm>
            <a:off x="38100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4250257331"/>
              </p:ext>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32877" r:id="rId3" imgW="13937020" imgH="5409524" progId="">
                  <p:embed/>
                </p:oleObj>
              </mc:Choice>
              <mc:Fallback>
                <p:oleObj r:id="rId3" imgW="13937020" imgH="5409524" progId="">
                  <p:embed/>
                  <p:pic>
                    <p:nvPicPr>
                      <p:cNvPr id="0" name="Picture 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051720" y="2132856"/>
            <a:ext cx="1872208"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609725"/>
            <a:ext cx="213836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3"/>
          <p:cNvSpPr txBox="1">
            <a:spLocks noChangeArrowheads="1"/>
          </p:cNvSpPr>
          <p:nvPr/>
        </p:nvSpPr>
        <p:spPr bwMode="auto">
          <a:xfrm>
            <a:off x="996950" y="3286125"/>
            <a:ext cx="1262182"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9pPr>
          </a:lstStyle>
          <a:p>
            <a:pPr>
              <a:buClrTx/>
              <a:buFontTx/>
              <a:buNone/>
            </a:pPr>
            <a:r>
              <a:rPr lang="en-US" sz="2800" b="1" dirty="0">
                <a:solidFill>
                  <a:srgbClr val="FF0000"/>
                </a:solidFill>
                <a:latin typeface="Arial" charset="0"/>
              </a:rPr>
              <a:t>Safety</a:t>
            </a:r>
          </a:p>
        </p:txBody>
      </p:sp>
      <p:pic>
        <p:nvPicPr>
          <p:cNvPr id="1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1609725"/>
            <a:ext cx="2401888"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 name="Text Box 5"/>
          <p:cNvSpPr txBox="1">
            <a:spLocks noChangeArrowheads="1"/>
          </p:cNvSpPr>
          <p:nvPr/>
        </p:nvSpPr>
        <p:spPr bwMode="auto">
          <a:xfrm>
            <a:off x="3817938" y="3209925"/>
            <a:ext cx="1281418"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9pPr>
          </a:lstStyle>
          <a:p>
            <a:pPr>
              <a:buClrTx/>
              <a:buFontTx/>
              <a:buNone/>
            </a:pPr>
            <a:r>
              <a:rPr lang="en-US" sz="2800" b="1">
                <a:solidFill>
                  <a:srgbClr val="FF0000"/>
                </a:solidFill>
                <a:latin typeface="Arial" charset="0"/>
              </a:rPr>
              <a:t>Health</a:t>
            </a:r>
          </a:p>
        </p:txBody>
      </p:sp>
      <p:pic>
        <p:nvPicPr>
          <p:cNvPr id="2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609725"/>
            <a:ext cx="2005013" cy="1600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Text Box 7"/>
          <p:cNvSpPr txBox="1">
            <a:spLocks noChangeArrowheads="1"/>
          </p:cNvSpPr>
          <p:nvPr/>
        </p:nvSpPr>
        <p:spPr bwMode="auto">
          <a:xfrm>
            <a:off x="6408738" y="3209925"/>
            <a:ext cx="160041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9pPr>
          </a:lstStyle>
          <a:p>
            <a:pPr>
              <a:buClrTx/>
              <a:buFontTx/>
              <a:buNone/>
            </a:pPr>
            <a:r>
              <a:rPr lang="en-US" sz="2800" b="1">
                <a:solidFill>
                  <a:srgbClr val="FF0000"/>
                </a:solidFill>
                <a:latin typeface="Arial" charset="0"/>
              </a:rPr>
              <a:t>Security</a:t>
            </a:r>
          </a:p>
        </p:txBody>
      </p:sp>
      <p:sp>
        <p:nvSpPr>
          <p:cNvPr id="22" name="Text Box 8"/>
          <p:cNvSpPr txBox="1">
            <a:spLocks noChangeArrowheads="1"/>
          </p:cNvSpPr>
          <p:nvPr/>
        </p:nvSpPr>
        <p:spPr bwMode="auto">
          <a:xfrm>
            <a:off x="923925" y="5953125"/>
            <a:ext cx="157957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9pPr>
          </a:lstStyle>
          <a:p>
            <a:pPr>
              <a:buClrTx/>
              <a:buFontTx/>
              <a:buNone/>
            </a:pPr>
            <a:r>
              <a:rPr lang="en-US" sz="2800" b="1">
                <a:solidFill>
                  <a:srgbClr val="FF0000"/>
                </a:solidFill>
                <a:latin typeface="Arial" charset="0"/>
              </a:rPr>
              <a:t>Comfort</a:t>
            </a:r>
          </a:p>
        </p:txBody>
      </p:sp>
      <p:pic>
        <p:nvPicPr>
          <p:cNvPr id="2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343400"/>
            <a:ext cx="2095500" cy="1600200"/>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 Box 10"/>
          <p:cNvSpPr txBox="1">
            <a:spLocks noChangeArrowheads="1"/>
          </p:cNvSpPr>
          <p:nvPr/>
        </p:nvSpPr>
        <p:spPr bwMode="auto">
          <a:xfrm>
            <a:off x="6711950" y="5943600"/>
            <a:ext cx="1443322"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9pPr>
          </a:lstStyle>
          <a:p>
            <a:pPr>
              <a:buClrTx/>
              <a:buFontTx/>
              <a:buNone/>
            </a:pPr>
            <a:r>
              <a:rPr lang="en-US" sz="2800" b="1">
                <a:solidFill>
                  <a:srgbClr val="FF0000"/>
                </a:solidFill>
                <a:latin typeface="Arial" charset="0"/>
              </a:rPr>
              <a:t>Access</a:t>
            </a:r>
          </a:p>
        </p:txBody>
      </p:sp>
      <p:pic>
        <p:nvPicPr>
          <p:cNvPr id="25" name="Picture 11"/>
          <p:cNvPicPr>
            <a:picLocks noChangeAspect="1" noChangeArrowheads="1"/>
          </p:cNvPicPr>
          <p:nvPr/>
        </p:nvPicPr>
        <p:blipFill>
          <a:blip r:embed="rId9">
            <a:extLst>
              <a:ext uri="{28A0092B-C50C-407E-A947-70E740481C1C}">
                <a14:useLocalDpi xmlns:a14="http://schemas.microsoft.com/office/drawing/2010/main" val="0"/>
              </a:ext>
            </a:extLst>
          </a:blip>
          <a:srcRect l="20079" t="7430"/>
          <a:stretch>
            <a:fillRect/>
          </a:stretch>
        </p:blipFill>
        <p:spPr bwMode="auto">
          <a:xfrm>
            <a:off x="3276600" y="4343400"/>
            <a:ext cx="2216150" cy="1600200"/>
          </a:xfrm>
          <a:prstGeom prst="rect">
            <a:avLst/>
          </a:prstGeom>
          <a:noFill/>
          <a:ln>
            <a:noFill/>
          </a:ln>
          <a:effectLst/>
          <a:extLst>
            <a:ext uri="{909E8E84-426E-40DD-AFC4-6F175D3DCCD1}">
              <a14:hiddenFill xmlns:a14="http://schemas.microsoft.com/office/drawing/2010/main">
                <a:blipFill dpi="0" rotWithShape="0">
                  <a:blip/>
                  <a:srcRect l="20079" t="743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 name="Text Box 12"/>
          <p:cNvSpPr txBox="1">
            <a:spLocks noChangeArrowheads="1"/>
          </p:cNvSpPr>
          <p:nvPr/>
        </p:nvSpPr>
        <p:spPr bwMode="auto">
          <a:xfrm>
            <a:off x="3967163" y="5867400"/>
            <a:ext cx="840593"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9pPr>
          </a:lstStyle>
          <a:p>
            <a:pPr>
              <a:buClrTx/>
              <a:buFontTx/>
              <a:buNone/>
            </a:pPr>
            <a:r>
              <a:rPr lang="en-US" sz="2800" b="1">
                <a:solidFill>
                  <a:srgbClr val="FF0000"/>
                </a:solidFill>
                <a:latin typeface="Arial" charset="0"/>
              </a:rPr>
              <a:t>Fun</a:t>
            </a:r>
          </a:p>
        </p:txBody>
      </p:sp>
      <p:pic>
        <p:nvPicPr>
          <p:cNvPr id="27" name="Picture 13"/>
          <p:cNvPicPr>
            <a:picLocks noChangeAspect="1" noChangeArrowheads="1"/>
          </p:cNvPicPr>
          <p:nvPr/>
        </p:nvPicPr>
        <p:blipFill>
          <a:blip r:embed="rId10">
            <a:extLst>
              <a:ext uri="{28A0092B-C50C-407E-A947-70E740481C1C}">
                <a14:useLocalDpi xmlns:a14="http://schemas.microsoft.com/office/drawing/2010/main" val="0"/>
              </a:ext>
            </a:extLst>
          </a:blip>
          <a:srcRect l="27005" r="8202" b="32709"/>
          <a:stretch>
            <a:fillRect/>
          </a:stretch>
        </p:blipFill>
        <p:spPr bwMode="auto">
          <a:xfrm>
            <a:off x="762000" y="4343400"/>
            <a:ext cx="1920875" cy="1600200"/>
          </a:xfrm>
          <a:prstGeom prst="rect">
            <a:avLst/>
          </a:prstGeom>
          <a:noFill/>
          <a:ln>
            <a:noFill/>
          </a:ln>
          <a:effectLst/>
          <a:extLst>
            <a:ext uri="{909E8E84-426E-40DD-AFC4-6F175D3DCCD1}">
              <a14:hiddenFill xmlns:a14="http://schemas.microsoft.com/office/drawing/2010/main">
                <a:blipFill dpi="0" rotWithShape="0">
                  <a:blip/>
                  <a:srcRect l="27005" r="8202" b="32709"/>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09918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dirty="0">
                <a:solidFill>
                  <a:srgbClr val="C00000"/>
                </a:solidFill>
              </a:rPr>
              <a:t>How vision is used </a:t>
            </a:r>
            <a:r>
              <a:rPr lang="en-IN" sz="4800" dirty="0" smtClean="0">
                <a:solidFill>
                  <a:srgbClr val="C00000"/>
                </a:solidFill>
              </a:rPr>
              <a:t>now?</a:t>
            </a:r>
            <a:endParaRPr lang="en-IN" sz="4800" dirty="0">
              <a:solidFill>
                <a:srgbClr val="C00000"/>
              </a:solidFill>
            </a:endParaRP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3518"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p:cNvSpPr/>
          <p:nvPr/>
        </p:nvSpPr>
        <p:spPr>
          <a:xfrm>
            <a:off x="460375" y="2057400"/>
            <a:ext cx="5715411" cy="646331"/>
          </a:xfrm>
          <a:prstGeom prst="rect">
            <a:avLst/>
          </a:prstGeom>
        </p:spPr>
        <p:txBody>
          <a:bodyPr wrap="none">
            <a:spAutoFit/>
          </a:bodyPr>
          <a:lstStyle/>
          <a:p>
            <a:pPr>
              <a:spcBef>
                <a:spcPts val="800"/>
              </a:spcBef>
              <a:buFont typeface="Arial" charset="0"/>
              <a:buChar char="•"/>
            </a:pPr>
            <a:r>
              <a:rPr lang="en-US" sz="3600" b="1" dirty="0">
                <a:solidFill>
                  <a:srgbClr val="FF0000"/>
                </a:solidFill>
              </a:rPr>
              <a:t>Examples of state-of-the-art</a:t>
            </a:r>
            <a:endParaRPr lang="en-US" sz="3600" b="1" dirty="0">
              <a:solidFill>
                <a:srgbClr val="FF0000"/>
              </a:solidFill>
            </a:endParaRPr>
          </a:p>
        </p:txBody>
      </p:sp>
    </p:spTree>
    <p:extLst>
      <p:ext uri="{BB962C8B-B14F-4D97-AF65-F5344CB8AC3E}">
        <p14:creationId xmlns:p14="http://schemas.microsoft.com/office/powerpoint/2010/main" val="1494265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800" dirty="0">
                <a:solidFill>
                  <a:srgbClr val="C00000"/>
                </a:solidFill>
              </a:rPr>
              <a:t>Optical character recognition (OCR)</a:t>
            </a: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5561"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3505200"/>
            <a:ext cx="3657600"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971800"/>
            <a:ext cx="3581400" cy="276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 Box 3"/>
          <p:cNvSpPr txBox="1">
            <a:spLocks noChangeArrowheads="1"/>
          </p:cNvSpPr>
          <p:nvPr/>
        </p:nvSpPr>
        <p:spPr bwMode="auto">
          <a:xfrm>
            <a:off x="474393" y="5962650"/>
            <a:ext cx="3641424"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9pPr>
          </a:lstStyle>
          <a:p>
            <a:pPr algn="ctr">
              <a:buClrTx/>
              <a:buFontTx/>
              <a:buNone/>
            </a:pPr>
            <a:r>
              <a:rPr lang="en-US" sz="1600" b="1" dirty="0">
                <a:solidFill>
                  <a:srgbClr val="FF0000"/>
                </a:solidFill>
                <a:latin typeface="Arial" charset="0"/>
              </a:rPr>
              <a:t>Digit recognition, AT&amp;T labs</a:t>
            </a:r>
          </a:p>
          <a:p>
            <a:pPr algn="ctr">
              <a:buClrTx/>
              <a:buFontTx/>
              <a:buNone/>
            </a:pPr>
            <a:r>
              <a:rPr lang="en-US" sz="1600" b="1" dirty="0">
                <a:solidFill>
                  <a:srgbClr val="FF0000"/>
                </a:solidFill>
                <a:latin typeface="Arial" charset="0"/>
                <a:hlinkClick r:id="rId7"/>
              </a:rPr>
              <a:t>http://www.research.att.com/~yann</a:t>
            </a:r>
            <a:r>
              <a:rPr lang="en-US" sz="1600" b="1" dirty="0">
                <a:solidFill>
                  <a:srgbClr val="FF0000"/>
                </a:solidFill>
                <a:latin typeface="Arial" charset="0"/>
              </a:rPr>
              <a:t>/</a:t>
            </a:r>
          </a:p>
        </p:txBody>
      </p:sp>
      <p:sp>
        <p:nvSpPr>
          <p:cNvPr id="17" name="Text Box 6"/>
          <p:cNvSpPr txBox="1">
            <a:spLocks noChangeArrowheads="1"/>
          </p:cNvSpPr>
          <p:nvPr/>
        </p:nvSpPr>
        <p:spPr bwMode="auto">
          <a:xfrm>
            <a:off x="4284144" y="6019800"/>
            <a:ext cx="4968325"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itchFamily="32" charset="0"/>
                <a:ea typeface="DejaVu Sans" charset="0"/>
                <a:cs typeface="DejaVu Sans" charset="0"/>
              </a:defRPr>
            </a:lvl9pPr>
          </a:lstStyle>
          <a:p>
            <a:pPr algn="ctr">
              <a:buClrTx/>
              <a:buFontTx/>
              <a:buNone/>
            </a:pPr>
            <a:r>
              <a:rPr lang="en-US" sz="1600" b="1" smtClean="0">
                <a:solidFill>
                  <a:srgbClr val="FF0000"/>
                </a:solidFill>
                <a:latin typeface="Arial" charset="0"/>
              </a:rPr>
              <a:t>License plate readers</a:t>
            </a:r>
          </a:p>
          <a:p>
            <a:pPr algn="ctr">
              <a:buClrTx/>
              <a:buFontTx/>
              <a:buNone/>
            </a:pPr>
            <a:r>
              <a:rPr lang="en-US" sz="1200" b="1" smtClean="0">
                <a:solidFill>
                  <a:srgbClr val="FF0000"/>
                </a:solidFill>
                <a:latin typeface="Arial" charset="0"/>
                <a:hlinkClick r:id="rId8"/>
              </a:rPr>
              <a:t>http://en.wikipedia.org/wiki/Automatic_number_plate_recognition</a:t>
            </a:r>
          </a:p>
          <a:p>
            <a:pPr algn="ctr">
              <a:buClrTx/>
              <a:buFontTx/>
              <a:buNone/>
            </a:pPr>
            <a:endParaRPr lang="en-US" sz="1200" b="1" dirty="0">
              <a:solidFill>
                <a:srgbClr val="FF0000"/>
              </a:solidFill>
              <a:latin typeface="Arial" charset="0"/>
            </a:endParaRPr>
          </a:p>
        </p:txBody>
      </p:sp>
      <p:sp>
        <p:nvSpPr>
          <p:cNvPr id="3" name="Rectangle 2"/>
          <p:cNvSpPr/>
          <p:nvPr/>
        </p:nvSpPr>
        <p:spPr>
          <a:xfrm>
            <a:off x="474392" y="1487443"/>
            <a:ext cx="8364808" cy="895117"/>
          </a:xfrm>
          <a:prstGeom prst="rect">
            <a:avLst/>
          </a:prstGeom>
        </p:spPr>
        <p:txBody>
          <a:bodyPr wrap="square">
            <a:spAutoFit/>
          </a:bodyPr>
          <a:lstStyle/>
          <a:p>
            <a:pPr marL="342900" indent="-341313">
              <a:spcBef>
                <a:spcPts val="7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sz="2800" b="1" dirty="0">
                <a:solidFill>
                  <a:srgbClr val="FF0000"/>
                </a:solidFill>
                <a:latin typeface="Arial" charset="0"/>
                <a:ea typeface="DejaVu Sans" charset="0"/>
                <a:cs typeface="DejaVu Sans" charset="0"/>
              </a:rPr>
              <a:t>Technology to convert scanned docs to text</a:t>
            </a:r>
          </a:p>
          <a:p>
            <a:pPr marL="741363" lvl="1" indent="-284163">
              <a:spcBef>
                <a:spcPts val="50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sz="2000" b="1" dirty="0">
                <a:solidFill>
                  <a:srgbClr val="FF0000"/>
                </a:solidFill>
                <a:latin typeface="Arial" charset="0"/>
                <a:ea typeface="DejaVu Sans" charset="0"/>
                <a:cs typeface="DejaVu Sans" charset="0"/>
              </a:rPr>
              <a:t>If you have a scanner, it probably came with OCR software</a:t>
            </a:r>
            <a:endParaRPr lang="en-US" sz="2000" b="1" dirty="0">
              <a:solidFill>
                <a:srgbClr val="FF0000"/>
              </a:solidFill>
              <a:latin typeface="Arial" charset="0"/>
              <a:ea typeface="DejaVu Sans" charset="0"/>
              <a:cs typeface="DejaVu Sans" charset="0"/>
            </a:endParaRPr>
          </a:p>
        </p:txBody>
      </p:sp>
    </p:spTree>
    <p:extLst>
      <p:ext uri="{BB962C8B-B14F-4D97-AF65-F5344CB8AC3E}">
        <p14:creationId xmlns:p14="http://schemas.microsoft.com/office/powerpoint/2010/main" val="3246319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solidFill>
                  <a:srgbClr val="C00000"/>
                </a:solidFill>
              </a:rPr>
              <a:t>Face detection</a:t>
            </a:r>
          </a:p>
        </p:txBody>
      </p:sp>
      <p:cxnSp>
        <p:nvCxnSpPr>
          <p:cNvPr id="4" name="Straight Connector 3"/>
          <p:cNvCxnSpPr/>
          <p:nvPr/>
        </p:nvCxnSpPr>
        <p:spPr>
          <a:xfrm>
            <a:off x="611560" y="1268760"/>
            <a:ext cx="705678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extLst/>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spid="_x0000_s67606" r:id="rId3" imgW="13937020" imgH="5409524" progId="">
                  <p:embed/>
                </p:oleObj>
              </mc:Choice>
              <mc:Fallback>
                <p:oleObj r:id="rId3" imgW="13937020" imgH="5409524"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47"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9"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51" descr="data:image/jpeg;base64,/9j/4AAQSkZJRgABAQAAAQABAAD/2wCEAAkGBwgHBgkIBwgKCgkLDRYPDQwMDRsUFRAWIB0iIiAdHx8kKDQsJCYxJx8fLT0tMTU3Ojo6Iys/RD84QzQ5OjcBCgoKDQwNGg8PGjclHyU3Nzc3Nzc3Nzc3Nzc3Nzc3Nzc3Nzc3Nzc3Nzc3Nzc3Nzc3Nzc3Nzc3Nzc3Nzc3Nzc3N//AABEIAJcAlwMBIgACEQEDEQH/xAAbAAEAAgMBAQAAAAAAAAAAAAAAAQUCBAYHA//EADkQAAEDAwMCBAUCBAUFAQAAAAEAAgMEBREGEiETMUFRYXEHFCKBkRWhMrHB0SNCQ1JyJZPC8PEk/8QAGQEBAQEBAQEAAAAAAAAAAAAAAAECAwQF/8QAKhEBAAICAQMBBgcAAAAAAAAAAAECAxEEEiExURNBYZGhwRQjcYGx4fD/2gAMAwEAAhEDEQA/AOIREXZxEREBERARFBRU5RYqcoiUUZUIrJFGVKIIiICIiAiIgIiICIiAsUJW1a7fPdKwUtLs6haXfW7aMDupa0Vjc+FYUVJNXVUdLTNDpZM7QTgcDKyFurTWPo20spqWAl0QGXABX1Pp6+WKriuMMEVUYeXMifkkYwRjGfwvrZb8yr1fDU1DBCx8Bpm7nZ/zZbuPn/lyvDbl2nqti1asR9Wteqq0zbKa6XKakrnyxObC5zAzg7gRkYI8s8LSutEbdXyUvVbKG4LZG9nNIyCuq13BHvp66mBjuAn6DhGSHO4y0j9vzhVt+0xUW60x3Gad0tQXf/qB5DS7sQe5weD7rGHlxa1clra6u2viaa1k05V3immnjxHEwHY53+o4DsP7qkDsjPb0Xpdju9BTWSiPWZHBBS5lyRkOyBj3J3e64zT1zp6K7Pq6pgbv3Fr9m7oknJIHiccZ8Ew8nNa2SZr48ExCtlhmh29aGWPd23sLc/lYBXWqL3+uVsTaWOT5eAERtI+pxOMnA9gqVzXMOHtLXeRGF7cN7WpE3jU+jMpRQFK6oIiICIiAiIgKCpUFBuW+0XC5Ne6hpnTNYcOIc0YPlyVi356yXOJ8kT4KmBweGvHcf1B5X3sF3rbVWbqJnV6v0vgwT1Px4reu9dLcb5bm3OglpIWyMDo592XMLhu5IBwvHe+SMk1tETTX7tOtg1Lb62kZNFcKeknaMuhqXgDPkfE+hH79lzVttlLqbUNwncHRUoG4iN3eQ8ZBx2yCeyvrlom2VEZ+SDqWYDgtcXNJ9Qf6Ku0Q79Ju1daK/EVS8t2ZPD8Z7H1ByF8fFbFTDkvxpnq9PSNt/q0qG2y2vWVFTXKZ8sYJNPI9xw4YO3Ge3OOF1OoqljtP3bq4DGAxNz4nAx98lUWv5o6iitzmjFWJH8N7t28O9sOA/CpLdHctSSvpJK89KMOmO85BcT3wO59V6ace/K9nmtOpj7T908dk6X04+9yPkkeYqSIhr3t/ic7yH7c+qvtV2O1WrT0jqSnDJzIxrJHOLnH6ueT6ZWnpS/UVHbhR1svQYyR0j3BpJkz2aMeHn+PE4+Vzr5dY3eChpCYKSPc4Ok74H8T3DP4Hqrk/E25XVadUr3+X8p2029JXq1W21f4744pgSZcMLpJTk4xjwAx+/Zc1erk+7XOasc0tD8BjM52tHYK+1HYLTZrI2WKSaWqle1sTnv78guO0AcYz+Qs9O6YttdSQyVVVNLNI3cWU38EXkHOwefTP2W8eXjY+rld+/Y7+HIhZK21PbaK1V4pqGoklIbmRr8HpnwGR349FUBfUxZIyUi9fEsylERbQREQEREBQVKgoq/0nerdZ3yPraWV80hwJ2BrtrfLBxj7L56qvVLdekykbVFrHEuknk8fJrc4A9e6r7RS01ZcIoa2qFJA4/VK7+Q8B7ldld9M2amtUskcQj6cZcKh1R2OOPPOfLHPgvl5pwYeTF7RM2n5NeYfOz6wo6ihbTXOaSnqmAATNGQ7HY8ePoeD+y53UNZ+uXqI0bBJKI2w7o+BI4OcQ4Z5HBHftj7rp9Iw2y7afZFVUdPLLTOMbw+MbvMEHv2P7FU2prAy0Miu1old0BIPpJyYn54574yMYPIK8/GtxsfKtWImJ+n+lfc+ekDONTmKuc8zGGSNwlJJB4Pj7FWGi6T5S73aHGOjiMe244/bC3o6P564Wm/0bQOo0CobnnBaRn7Hg+w8lcU9CyCvrathG6q2bm+RaCP7L6k2iG4q4XRdDFKJ7pWxh1NSxk7XNBBdjPj5D+YWtYaO71da6rtNMBhxyXACIZOdvPBHbj2V/qCJlh0jFbonZfK4Mc8DG7nc4/wBFqac1PRW+3tpa1tYTHnaIHNDTznnBBz7krnyLZPZzOONzLFoiOzU1Ha9RPLq67MMzWDl8bgWxD2HYLOwt1PNbnttM0gpRkAF7Rg+Ibn+mFneLxdNTboaCin+SYclkbC4uPhuI49gtezajqrJD8rJQxSiNxI6oLJGE9xleePbTx+ma16o939J2U1TFUQ1EkdWyRk4P1iXO7PrnusQt69XeovNUKipZGwtbtaI2449SeStEL6OPq6I6o1LMpREW0EREBERAUFSiDFbtotVXeKj5Wk24YNzi92GsHn/8WnhZQyywStlgkfFI3s9jiCPuFjJFprPT5V01Rba7SJFfRVjZeQyaMxODXA/sVX3vUslzgfEKZlM2UtMwbLuEjgQQcY4PA5/Pgq+suNdcNja2slmDT9IkcSAfZd3aodPWy2jpVtvfI5v+LPJte53HOB5eQ/Yr5uT8iK5Mteq/wa8vhoKoMtnkhP8AoTED2OD/ADJXTLitJ3Gljv1dTQfRT1TswbgBkjPGB2yMnH2XaL1W7zv1dqT2VGo7L+tx0rOqIxFJlxxklp7gevZc3f6+nZHJZ7NQMdHENssjYtxGPLA/JK6jUF1Zabc+XcOu4bYW+Jd5+w7rn9E32hoaZ1NWzyU0heXdRxJZJn/d5H1WMuS+PHN613pm2o7NzRVZSvt0VNHVmmrIid8L3ZbJycODXenfbjlbWuLXSVVvfVufFFVwjLXOcB1B4t9fT1VLrh1lqxHVUVTA+sLsSMi5Eg8zjxC5PHIPiPFeTBxJy3jk1tNfh9mJnXZKyUYUr7LAiIiCIiAiIgIiICIoyioIUYUkpkIJic6OVj2EhzXAtI8DlexLx6F4jmjeW7gxwcW574PZdWddz5P/AE6P/vH+y5Zazbw6UtENHXRc6/YOSGwtx+658Kwvl2N3rG1L4GwuDAwhr92cfb1Whwt1jUMWncikBQMFTlaRKIiIIiICIiAiIgIiIIPZel6itNtZ8JrfcWUcDKvp0567WAOO4gHJ8c5XmhXt9NdKGz/C+11tzojW0zKaAOhDWuJJwBw7jxWbNVUGirJbbLoyq1HqCkhqOszqwslYHYjx9AGfFxP4IUaPt1uvGg77X1tBSmodLUva8RAGPDA4BuBwAeysPic1170NRXS0yE0EbmTvhAxlhbgHHm0nt7+Sy+FEkMOg7lLVR9SFlRM6VmM7miNpIx7Ke7a+/ThfhjQUly1bTQV9OyeEQyP6cgy0uA4yF8fiLTwUesbjBSwshhZ09scbQAP8NvgF6Po2/wCkbhfIqex2X5SsdG5wl+XYzDQORkFc/cLSL18Zpqd7d0MT46iXy2sjYcfc7R9033NdnXWPRNrj0tT2+uo6d1bLTHqzOjHUD3dyD34JwPYLx2yUbodVUNDXRtL2VzIpoyOCQ/BHsvdqu03CbVtBd4qyNtHTU8kL6YsJL9/JOe3drPx6rz3Wlp/T/ifaayNuIrjURSem9rmtd/4n7qRKzC4+JmjKWWzfqFmo44Z6LLpIoGBvVj8ePNvf2z6Kq03abdJ8KLpcZKKB9Z0qkidzAXDbkNwT2xhdvddRttesLfaqsj5a4QEMcezZQ7j7Ozj3wta7WaCxaAv9FScU/QqZY2/7A8F2PsSfthNmng6KPFSujmIiICIiAiIgIiFBBXcXjV9sq/h5TaeiE4rIo4WuLmgMywgnnPouGVrJ+p0lppa35gNp5nFkbABuAGQCRjsdrsf8SpMNQ6TQuuKGz2eqs18imnopNxj2AO2hww5hGex5I9z6L66b1fZLLpe72fNU81Es/wAu/YP4HMDWbueDxyuYpJKual+aqLnFSwmQxMdIwuL3gAnAa0nADm5PqFryVdwbVOpm1LZHiTY0x7XNec4G045B8FNCw0He6PT+oorhXbzCyJ7D0gCckccLrrbr3T9FqG+Xl0VW+WtMbYWiMZDGMAwTnjLs/gLh7rJc7XWyUs9S1zmAOD4wC14IyCDj/wBwVs1cNxp2zNZcoJp4I2yzQMaQ5jCGnPLQDgOGcFNESqbhcqi4XKor5ZiyaeZ0uQ8/QSc8ey9AvOvbNeqOzy1UNQy4UNVFO7DAW8Eb8HPiOR7BcdRy1dRTz1M1zipoYXMYXSsJy527AAa0/wC0qLW+53S4R0NLUgzS79m4ANdtaXd8en7hNG1p8R9T0WqLnTTUDZo4qeIs3SENJJOcjB4wugm+JNHcNFVNtuLZzc5qR8DntaCx7iCA7v49yuLkddYrXT3KSfEFRK+JmQN2W98jHHOR7tKzdDdJKA1Lqpho3QdQy+BO7b0+2d+eMeXPZNG1MsliFktIIiIgiIgIiICgqUQYntwreqvjqmnnpDTsFI6GOOFmGh0RjxtcX4y443Z/5uVThRhFb1LV0vyYpa+mlmjZK6WJ0MoY5pcAHNyQQWna09sghYUNYyiuTayOAHpuc+Fjnbtj8HYScc7Tg9ucLUwmEG5crg+4wUonjYJoGOjMjGhoczOWjaAAMEu58chblZd6eV1TPT0kjKupgbDI+SYOY1u1rXbWgDkhviTjJVPhMJoWdouot9PVwE1bBUFh30lR0nDbu4zg5B3dvRatHUtpJpnxsd9cMsUZ3cs3tLQc47gOK1sJhBZ3O91N0p5WVjWF75mStLBta3axzSMeu7cfXPmtY1hNpNAWnb8z8xndxnZtxj+q1cJhAWSjClARER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188" y="1371600"/>
            <a:ext cx="4619625" cy="312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 Box 2"/>
          <p:cNvSpPr txBox="1">
            <a:spLocks noChangeArrowheads="1"/>
          </p:cNvSpPr>
          <p:nvPr/>
        </p:nvSpPr>
        <p:spPr bwMode="auto">
          <a:xfrm>
            <a:off x="685800" y="4876800"/>
            <a:ext cx="8077200" cy="209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5pPr>
            <a:lvl6pPr marL="25146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6pPr>
            <a:lvl7pPr marL="29718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7pPr>
            <a:lvl8pPr marL="34290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8pPr>
            <a:lvl9pPr marL="3886200" indent="-228600" defTabSz="449263" fontAlgn="base">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itchFamily="32" charset="0"/>
                <a:ea typeface="DejaVu Sans" charset="0"/>
                <a:cs typeface="DejaVu Sans" charset="0"/>
              </a:defRPr>
            </a:lvl9pPr>
          </a:lstStyle>
          <a:p>
            <a:pPr>
              <a:spcBef>
                <a:spcPts val="800"/>
              </a:spcBef>
              <a:buFont typeface="Arial" charset="0"/>
              <a:buChar char="•"/>
            </a:pPr>
            <a:r>
              <a:rPr lang="en-US" sz="3200" b="1" dirty="0">
                <a:solidFill>
                  <a:srgbClr val="FF0000"/>
                </a:solidFill>
              </a:rPr>
              <a:t>Many new digital cameras now detect faces</a:t>
            </a:r>
          </a:p>
          <a:p>
            <a:pPr lvl="1">
              <a:spcBef>
                <a:spcPts val="700"/>
              </a:spcBef>
              <a:buFont typeface="Arial" charset="0"/>
              <a:buChar char="–"/>
            </a:pPr>
            <a:r>
              <a:rPr lang="en-US" sz="2800" b="1" dirty="0">
                <a:solidFill>
                  <a:srgbClr val="FF0000"/>
                </a:solidFill>
              </a:rPr>
              <a:t>Canon, Sony, Fuji, …</a:t>
            </a:r>
          </a:p>
          <a:p>
            <a:pPr lvl="1">
              <a:spcBef>
                <a:spcPts val="700"/>
              </a:spcBef>
              <a:buClrTx/>
              <a:buFontTx/>
              <a:buNone/>
            </a:pPr>
            <a:endParaRPr lang="en-US" sz="2800" b="1" dirty="0">
              <a:solidFill>
                <a:srgbClr val="FF0000"/>
              </a:solidFill>
            </a:endParaRPr>
          </a:p>
        </p:txBody>
      </p:sp>
    </p:spTree>
    <p:extLst>
      <p:ext uri="{BB962C8B-B14F-4D97-AF65-F5344CB8AC3E}">
        <p14:creationId xmlns:p14="http://schemas.microsoft.com/office/powerpoint/2010/main" val="1495282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32547</TotalTime>
  <Words>693</Words>
  <Application>Microsoft Office PowerPoint</Application>
  <PresentationFormat>On-screen Show (4:3)</PresentationFormat>
  <Paragraphs>170</Paragraphs>
  <Slides>24</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24</vt:i4>
      </vt:variant>
    </vt:vector>
  </HeadingPairs>
  <TitlesOfParts>
    <vt:vector size="25" baseType="lpstr">
      <vt:lpstr>Office Theme</vt:lpstr>
      <vt:lpstr>INT345 Computer Vision</vt:lpstr>
      <vt:lpstr>Course details</vt:lpstr>
      <vt:lpstr>Course Assessment Model</vt:lpstr>
      <vt:lpstr>Computer Vision</vt:lpstr>
      <vt:lpstr>Vision is really hard</vt:lpstr>
      <vt:lpstr>Why computer vision matters?</vt:lpstr>
      <vt:lpstr>How vision is used now?</vt:lpstr>
      <vt:lpstr>Optical character recognition (OCR)</vt:lpstr>
      <vt:lpstr>Face detection</vt:lpstr>
      <vt:lpstr> Smile detection</vt:lpstr>
      <vt:lpstr>Object recognition (in supermarkets)</vt:lpstr>
      <vt:lpstr>Vision-based biometrics</vt:lpstr>
      <vt:lpstr> Login without a password…</vt:lpstr>
      <vt:lpstr>Smart cars</vt:lpstr>
      <vt:lpstr>Medical imaging</vt:lpstr>
      <vt:lpstr>The course contents: Unit 1</vt:lpstr>
      <vt:lpstr>The course contents: Unit 2</vt:lpstr>
      <vt:lpstr>The course contents: Unit 3</vt:lpstr>
      <vt:lpstr>The course contents: Unit 4</vt:lpstr>
      <vt:lpstr>The course contents: Unit 5</vt:lpstr>
      <vt:lpstr>The course contents: Unit 6</vt:lpstr>
      <vt:lpstr>The course outcome…</vt:lpstr>
      <vt:lpstr>MOOC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ismail - [2010]</cp:lastModifiedBy>
  <cp:revision>215</cp:revision>
  <dcterms:created xsi:type="dcterms:W3CDTF">2013-10-21T21:58:54Z</dcterms:created>
  <dcterms:modified xsi:type="dcterms:W3CDTF">2023-07-27T04:59:08Z</dcterms:modified>
</cp:coreProperties>
</file>